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9"/>
  </p:handout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258" r:id="rId13"/>
    <p:sldId id="289" r:id="rId14"/>
    <p:sldId id="301" r:id="rId15"/>
    <p:sldId id="303" r:id="rId16"/>
    <p:sldId id="304" r:id="rId17"/>
    <p:sldId id="302" r:id="rId18"/>
    <p:sldId id="300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00"/>
    <a:srgbClr val="00FF00"/>
    <a:srgbClr val="66CCFF"/>
    <a:srgbClr val="FF99CC"/>
    <a:srgbClr val="FFFFFF"/>
    <a:srgbClr val="FFFFCC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334" autoAdjust="0"/>
    <p:restoredTop sz="91182" autoAdjust="0"/>
  </p:normalViewPr>
  <p:slideViewPr>
    <p:cSldViewPr>
      <p:cViewPr varScale="1">
        <p:scale>
          <a:sx n="67" d="100"/>
          <a:sy n="67" d="100"/>
        </p:scale>
        <p:origin x="-4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6BBEBD-B46C-4F7A-95EF-24DE2A3733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mk-MK"/>
          </a:p>
        </p:txBody>
      </p:sp>
      <p:pic>
        <p:nvPicPr>
          <p:cNvPr id="7171" name="Picture 3" descr="A:\minispi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7172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mk-MK"/>
          </a:p>
        </p:txBody>
      </p:sp>
      <p:pic>
        <p:nvPicPr>
          <p:cNvPr id="7173" name="Picture 5" descr="A:\minispir.GIF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C1E50A-9C51-4961-89C1-4CF5F61F53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628D6-B7E1-4AB1-94E7-06AAF23938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255D6-E3AC-4001-BDFE-4DF3E6720E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13ED653-ECA4-4A4C-B22D-10EACFFB1D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36646-0DB7-4861-9815-B2D0230328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D2A27-C743-4C5F-899C-1AB9E6B2E4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3A0AA-3301-4332-87D9-87FC59517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A768C-9395-4C83-B34E-018239FDA8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FBB31-20A6-4072-9E5C-2A70AF8B66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55249-CF69-483F-B310-52C2C8F134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15164-90C1-4FCB-9289-CAF8A908B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42A76-2679-4941-AA90-4A1C114CAE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mk-MK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mk-MK"/>
          </a:p>
        </p:txBody>
      </p:sp>
      <p:pic>
        <p:nvPicPr>
          <p:cNvPr id="6148" name="Picture 4" descr="A:\minispir.GIF"/>
          <p:cNvPicPr>
            <a:picLocks noChangeAspect="1" noChangeArrowheads="1"/>
          </p:cNvPicPr>
          <p:nvPr/>
        </p:nvPicPr>
        <p:blipFill>
          <a:blip r:embed="rId14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6149" name="Picture 5" descr="A:\minispir.GIF"/>
          <p:cNvPicPr>
            <a:picLocks noChangeAspect="1" noChangeArrowheads="1"/>
          </p:cNvPicPr>
          <p:nvPr/>
        </p:nvPicPr>
        <p:blipFill>
          <a:blip r:embed="rId14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B4C433-FCB7-4E51-80BE-7A0E109AE6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nosodium_phosphate" TargetMode="External"/><Relationship Id="rId2" Type="http://schemas.openxmlformats.org/officeDocument/2006/relationships/hyperlink" Target="http://en.wikipedia.org/wiki/Disodium_phosphate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MAC C Times" pitchFamily="18" charset="0"/>
              </a:rPr>
              <a:t>Puferi</a:t>
            </a:r>
            <a:endParaRPr lang="en-US" dirty="0">
              <a:latin typeface="MAC C Times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2028" y="3500438"/>
            <a:ext cx="81419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MAC C Times" pitchFamily="18" charset="0"/>
              </a:rPr>
              <a:t>-se </a:t>
            </a:r>
            <a:r>
              <a:rPr lang="en-US" dirty="0" err="1" smtClean="0">
                <a:latin typeface="MAC C Times" pitchFamily="18" charset="0"/>
              </a:rPr>
              <a:t>hemiski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sistemi</a:t>
            </a:r>
            <a:r>
              <a:rPr lang="en-US" dirty="0" smtClean="0">
                <a:latin typeface="MAC C Times" pitchFamily="18" charset="0"/>
              </a:rPr>
              <a:t> {to ne </a:t>
            </a:r>
            <a:r>
              <a:rPr lang="en-US" dirty="0" err="1" smtClean="0">
                <a:latin typeface="MAC C Times" pitchFamily="18" charset="0"/>
              </a:rPr>
              <a:t>dozvoluvaat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nagli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promeni</a:t>
            </a:r>
            <a:r>
              <a:rPr lang="en-US" dirty="0" smtClean="0">
                <a:latin typeface="MAC C Times" pitchFamily="18" charset="0"/>
              </a:rPr>
              <a:t> </a:t>
            </a:r>
          </a:p>
          <a:p>
            <a:pPr algn="ctr"/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smtClean="0">
                <a:latin typeface="+mj-lt"/>
              </a:rPr>
              <a:t>pH </a:t>
            </a:r>
            <a:r>
              <a:rPr lang="en-US" dirty="0" err="1" smtClean="0">
                <a:latin typeface="MAC C Times" pitchFamily="18" charset="0"/>
              </a:rPr>
              <a:t>vo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rastvorite</a:t>
            </a:r>
            <a:r>
              <a:rPr lang="en-US" dirty="0" smtClean="0">
                <a:latin typeface="MAC C Times" pitchFamily="18" charset="0"/>
              </a:rPr>
              <a:t>, </a:t>
            </a:r>
            <a:r>
              <a:rPr lang="en-US" dirty="0" err="1" smtClean="0">
                <a:latin typeface="MAC C Times" pitchFamily="18" charset="0"/>
              </a:rPr>
              <a:t>pri</a:t>
            </a:r>
            <a:r>
              <a:rPr lang="en-US" dirty="0" smtClean="0">
                <a:latin typeface="MAC C Times" pitchFamily="18" charset="0"/>
              </a:rPr>
              <a:t>  {to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specifi~en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na~in</a:t>
            </a:r>
            <a:r>
              <a:rPr lang="en-US" dirty="0" smtClean="0">
                <a:latin typeface="MAC C Times" pitchFamily="18" charset="0"/>
              </a:rPr>
              <a:t> </a:t>
            </a:r>
          </a:p>
          <a:p>
            <a:pPr algn="ctr"/>
            <a:r>
              <a:rPr lang="en-US" dirty="0" smtClean="0">
                <a:latin typeface="MAC C Times" pitchFamily="18" charset="0"/>
              </a:rPr>
              <a:t>go </a:t>
            </a:r>
            <a:r>
              <a:rPr lang="en-US" dirty="0" err="1" smtClean="0">
                <a:latin typeface="MAC C Times" pitchFamily="18" charset="0"/>
              </a:rPr>
              <a:t>neutraliziraat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dejstvoto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</a:p>
          <a:p>
            <a:pPr algn="ctr"/>
            <a:r>
              <a:rPr lang="en-US" dirty="0" err="1" smtClean="0">
                <a:latin typeface="MAC C Times" pitchFamily="18" charset="0"/>
              </a:rPr>
              <a:t>jakite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kiselini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jakite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bazi</a:t>
            </a:r>
            <a:endParaRPr lang="mk-M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9427" y="214290"/>
            <a:ext cx="813235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latin typeface="MAC C Times" pitchFamily="18" charset="0"/>
              </a:rPr>
              <a:t>Istata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analogija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mo`e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da</a:t>
            </a:r>
            <a:r>
              <a:rPr lang="en-US" sz="2200" dirty="0" smtClean="0">
                <a:latin typeface="MAC C Times" pitchFamily="18" charset="0"/>
              </a:rPr>
              <a:t> se </a:t>
            </a:r>
            <a:r>
              <a:rPr lang="en-US" sz="2200" dirty="0" err="1" smtClean="0">
                <a:latin typeface="MAC C Times" pitchFamily="18" charset="0"/>
              </a:rPr>
              <a:t>primeni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pri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presmetuvaweto</a:t>
            </a:r>
            <a:r>
              <a:rPr lang="en-US" sz="2200" dirty="0" smtClean="0">
                <a:latin typeface="MAC C Times" pitchFamily="18" charset="0"/>
              </a:rPr>
              <a:t> </a:t>
            </a:r>
          </a:p>
          <a:p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smtClean="0">
                <a:latin typeface="+mj-lt"/>
              </a:rPr>
              <a:t>pH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puferi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sostaveni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slaba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sol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</a:p>
          <a:p>
            <a:r>
              <a:rPr lang="en-US" sz="2200" dirty="0" err="1" smtClean="0">
                <a:latin typeface="MAC C Times" pitchFamily="18" charset="0"/>
              </a:rPr>
              <a:t>konjugiranata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taa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slaba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baza</a:t>
            </a:r>
            <a:r>
              <a:rPr lang="en-US" sz="2200" dirty="0" smtClean="0">
                <a:latin typeface="MAC C Times" pitchFamily="18" charset="0"/>
              </a:rPr>
              <a:t>.</a:t>
            </a:r>
          </a:p>
          <a:p>
            <a:endParaRPr lang="en-US" sz="2200" dirty="0" smtClean="0">
              <a:latin typeface="MAC C Times" pitchFamily="18" charset="0"/>
            </a:endParaRPr>
          </a:p>
          <a:p>
            <a:r>
              <a:rPr lang="en-US" sz="2200" dirty="0" err="1" smtClean="0">
                <a:latin typeface="MAC C Times" pitchFamily="18" charset="0"/>
              </a:rPr>
              <a:t>Ovoj</a:t>
            </a:r>
            <a:r>
              <a:rPr lang="en-US" sz="2200" dirty="0" smtClean="0">
                <a:latin typeface="MAC C Times" pitchFamily="18" charset="0"/>
              </a:rPr>
              <a:t> pat, </a:t>
            </a:r>
            <a:r>
              <a:rPr lang="en-US" sz="2200" dirty="0" err="1" smtClean="0">
                <a:latin typeface="MAC C Times" pitchFamily="18" charset="0"/>
              </a:rPr>
              <a:t>zna~i</a:t>
            </a:r>
            <a:r>
              <a:rPr lang="en-US" sz="2200" dirty="0" smtClean="0">
                <a:latin typeface="MAC C Times" pitchFamily="18" charset="0"/>
              </a:rPr>
              <a:t> }e </a:t>
            </a:r>
            <a:r>
              <a:rPr lang="en-US" sz="2200" dirty="0" err="1" smtClean="0">
                <a:latin typeface="MAC C Times" pitchFamily="18" charset="0"/>
              </a:rPr>
              <a:t>ja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imame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slednata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ramnote`a</a:t>
            </a:r>
            <a:r>
              <a:rPr lang="en-US" sz="2200" dirty="0" smtClean="0">
                <a:latin typeface="MAC C Times" pitchFamily="18" charset="0"/>
              </a:rPr>
              <a:t>: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mk-MK" sz="2200" dirty="0"/>
          </a:p>
        </p:txBody>
      </p:sp>
      <p:pic>
        <p:nvPicPr>
          <p:cNvPr id="111618" name="Picture 2" descr="http://www.chemistry.wustl.edu/%7Ecourses/genchem/LabTutorials/Buffer/images/Eqn9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143248"/>
            <a:ext cx="3548074" cy="887019"/>
          </a:xfrm>
          <a:prstGeom prst="rect">
            <a:avLst/>
          </a:prstGeom>
          <a:noFill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70346" y="2071678"/>
            <a:ext cx="2744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 + H</a:t>
            </a:r>
            <a:r>
              <a:rPr kumimoji="0" lang="mk-MK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BH</a:t>
            </a:r>
            <a:r>
              <a:rPr kumimoji="0" lang="mk-MK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+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+ OH</a:t>
            </a:r>
            <a:r>
              <a:rPr kumimoji="0" lang="mk-MK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 </a:t>
            </a:r>
          </a:p>
        </p:txBody>
      </p:sp>
      <p:pic>
        <p:nvPicPr>
          <p:cNvPr id="7" name="Picture 2" descr="is in equilibrium wit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70478" y="2143116"/>
            <a:ext cx="285751" cy="24765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142976" y="2500306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MAC C Times" pitchFamily="18" charset="0"/>
              </a:rPr>
              <a:t>Vo </a:t>
            </a:r>
            <a:r>
              <a:rPr lang="en-US" dirty="0" err="1" smtClean="0">
                <a:latin typeface="MAC C Times" pitchFamily="18" charset="0"/>
              </a:rPr>
              <a:t>ovoj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slu~aj</a:t>
            </a:r>
            <a:r>
              <a:rPr lang="en-US" dirty="0" smtClean="0">
                <a:latin typeface="MAC C Times" pitchFamily="18" charset="0"/>
              </a:rPr>
              <a:t>, }e </a:t>
            </a:r>
            <a:r>
              <a:rPr lang="en-US" dirty="0" err="1" smtClean="0">
                <a:latin typeface="MAC C Times" pitchFamily="18" charset="0"/>
              </a:rPr>
              <a:t>dobieme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izraz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za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+mn-lt"/>
              </a:rPr>
              <a:t>pOH</a:t>
            </a:r>
            <a:r>
              <a:rPr lang="en-US" dirty="0" smtClean="0">
                <a:latin typeface="MAC C Times" pitchFamily="18" charset="0"/>
              </a:rPr>
              <a:t>, </a:t>
            </a:r>
            <a:r>
              <a:rPr lang="en-US" dirty="0" err="1" smtClean="0">
                <a:latin typeface="MAC C Times" pitchFamily="18" charset="0"/>
              </a:rPr>
              <a:t>koj</a:t>
            </a:r>
            <a:r>
              <a:rPr lang="en-US" dirty="0" smtClean="0">
                <a:latin typeface="MAC C Times" pitchFamily="18" charset="0"/>
              </a:rPr>
              <a:t> }e </a:t>
            </a:r>
            <a:r>
              <a:rPr lang="en-US" dirty="0" err="1" smtClean="0">
                <a:latin typeface="MAC C Times" pitchFamily="18" charset="0"/>
              </a:rPr>
              <a:t>izgleda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vaka</a:t>
            </a:r>
            <a:endParaRPr lang="en-US" dirty="0" smtClean="0">
              <a:latin typeface="MAC C Times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8662" y="4143380"/>
            <a:ext cx="785818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smtClean="0">
                <a:latin typeface="MAC C Times" pitchFamily="18" charset="0"/>
              </a:rPr>
              <a:t>Vo </a:t>
            </a:r>
            <a:r>
              <a:rPr lang="en-US" sz="2100" dirty="0" err="1" smtClean="0">
                <a:latin typeface="MAC C Times" pitchFamily="18" charset="0"/>
              </a:rPr>
              <a:t>ovoj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izraz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/>
              <a:t>pK</a:t>
            </a:r>
            <a:r>
              <a:rPr lang="en-US" sz="2100" baseline="-25000" dirty="0" err="1" smtClean="0"/>
              <a:t>b</a:t>
            </a:r>
            <a:r>
              <a:rPr lang="en-US" sz="2100" dirty="0" smtClean="0"/>
              <a:t> = -log(K</a:t>
            </a:r>
            <a:r>
              <a:rPr lang="en-US" sz="2100" baseline="-25000" dirty="0" smtClean="0"/>
              <a:t>b</a:t>
            </a:r>
            <a:r>
              <a:rPr lang="en-US" sz="2100" dirty="0" smtClean="0"/>
              <a:t>)</a:t>
            </a:r>
            <a:r>
              <a:rPr lang="en-US" sz="2100" dirty="0" smtClean="0">
                <a:latin typeface="MAC C Times" pitchFamily="18" charset="0"/>
              </a:rPr>
              <a:t>, a </a:t>
            </a:r>
            <a:r>
              <a:rPr lang="en-US" sz="2100" dirty="0" smtClean="0"/>
              <a:t>K</a:t>
            </a:r>
            <a:r>
              <a:rPr lang="en-US" sz="2100" baseline="-25000" dirty="0" smtClean="0"/>
              <a:t>b</a:t>
            </a:r>
            <a:r>
              <a:rPr lang="en-US" sz="2100" dirty="0" smtClean="0">
                <a:latin typeface="MAC C Times" pitchFamily="18" charset="0"/>
              </a:rPr>
              <a:t> e </a:t>
            </a:r>
            <a:r>
              <a:rPr lang="en-US" sz="2100" dirty="0" err="1" smtClean="0">
                <a:latin typeface="MAC C Times" pitchFamily="18" charset="0"/>
              </a:rPr>
              <a:t>konstantata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disocijacija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i="1" dirty="0" err="1" smtClean="0">
                <a:latin typeface="MAC C Times" pitchFamily="18" charset="0"/>
              </a:rPr>
              <a:t>na</a:t>
            </a:r>
            <a:r>
              <a:rPr lang="en-US" sz="2100" i="1" dirty="0" smtClean="0">
                <a:latin typeface="MAC C Times" pitchFamily="18" charset="0"/>
              </a:rPr>
              <a:t> </a:t>
            </a:r>
            <a:r>
              <a:rPr lang="en-US" sz="2100" i="1" dirty="0" err="1" smtClean="0">
                <a:latin typeface="MAC C Times" pitchFamily="18" charset="0"/>
              </a:rPr>
              <a:t>slabata</a:t>
            </a:r>
            <a:r>
              <a:rPr lang="en-US" sz="2100" i="1" dirty="0" smtClean="0">
                <a:latin typeface="MAC C Times" pitchFamily="18" charset="0"/>
              </a:rPr>
              <a:t> </a:t>
            </a:r>
            <a:r>
              <a:rPr lang="en-US" sz="2100" i="1" dirty="0" err="1" smtClean="0">
                <a:latin typeface="MAC C Times" pitchFamily="18" charset="0"/>
              </a:rPr>
              <a:t>baza</a:t>
            </a:r>
            <a:r>
              <a:rPr lang="en-US" sz="2100" i="1" dirty="0" smtClean="0">
                <a:latin typeface="MAC C Times" pitchFamily="18" charset="0"/>
              </a:rPr>
              <a:t> (</a:t>
            </a:r>
            <a:r>
              <a:rPr lang="en-US" sz="2100" i="1" dirty="0" err="1" smtClean="0">
                <a:latin typeface="MAC C Times" pitchFamily="18" charset="0"/>
              </a:rPr>
              <a:t>taa</a:t>
            </a:r>
            <a:r>
              <a:rPr lang="en-US" sz="2100" i="1" dirty="0" smtClean="0">
                <a:latin typeface="MAC C Times" pitchFamily="18" charset="0"/>
              </a:rPr>
              <a:t> </a:t>
            </a:r>
            <a:r>
              <a:rPr lang="en-US" sz="2100" i="1" dirty="0" err="1" smtClean="0">
                <a:latin typeface="MAC C Times" pitchFamily="18" charset="0"/>
              </a:rPr>
              <a:t>vrednost</a:t>
            </a:r>
            <a:r>
              <a:rPr lang="en-US" sz="2100" i="1" dirty="0" smtClean="0">
                <a:latin typeface="MAC C Times" pitchFamily="18" charset="0"/>
              </a:rPr>
              <a:t> }e </a:t>
            </a:r>
            <a:r>
              <a:rPr lang="en-US" sz="2100" i="1" dirty="0" err="1" smtClean="0">
                <a:latin typeface="MAC C Times" pitchFamily="18" charset="0"/>
              </a:rPr>
              <a:t>ni</a:t>
            </a:r>
            <a:r>
              <a:rPr lang="en-US" sz="2100" i="1" dirty="0" smtClean="0">
                <a:latin typeface="MAC C Times" pitchFamily="18" charset="0"/>
              </a:rPr>
              <a:t> bide </a:t>
            </a:r>
            <a:r>
              <a:rPr lang="en-US" sz="2100" i="1" dirty="0" err="1" smtClean="0">
                <a:latin typeface="MAC C Times" pitchFamily="18" charset="0"/>
              </a:rPr>
              <a:t>poznata</a:t>
            </a:r>
            <a:r>
              <a:rPr lang="en-US" sz="2100" i="1" dirty="0" smtClean="0">
                <a:latin typeface="MAC C Times" pitchFamily="18" charset="0"/>
              </a:rPr>
              <a:t>, }e </a:t>
            </a:r>
            <a:r>
              <a:rPr lang="en-US" sz="2100" i="1" dirty="0" err="1" smtClean="0">
                <a:latin typeface="MAC C Times" pitchFamily="18" charset="0"/>
              </a:rPr>
              <a:t>ja</a:t>
            </a:r>
            <a:r>
              <a:rPr lang="en-US" sz="2100" i="1" dirty="0" smtClean="0">
                <a:latin typeface="MAC C Times" pitchFamily="18" charset="0"/>
              </a:rPr>
              <a:t> </a:t>
            </a:r>
            <a:r>
              <a:rPr lang="en-US" sz="2100" i="1" dirty="0" err="1" smtClean="0">
                <a:latin typeface="MAC C Times" pitchFamily="18" charset="0"/>
              </a:rPr>
              <a:t>imame</a:t>
            </a:r>
            <a:r>
              <a:rPr lang="en-US" sz="2100" i="1" dirty="0" smtClean="0">
                <a:latin typeface="MAC C Times" pitchFamily="18" charset="0"/>
              </a:rPr>
              <a:t> </a:t>
            </a:r>
            <a:r>
              <a:rPr lang="en-US" sz="2100" i="1" dirty="0" err="1" smtClean="0">
                <a:latin typeface="MAC C Times" pitchFamily="18" charset="0"/>
              </a:rPr>
              <a:t>od</a:t>
            </a:r>
            <a:r>
              <a:rPr lang="en-US" sz="2100" i="1" dirty="0" smtClean="0">
                <a:latin typeface="MAC C Times" pitchFamily="18" charset="0"/>
              </a:rPr>
              <a:t> </a:t>
            </a:r>
            <a:r>
              <a:rPr lang="en-US" sz="2100" i="1" dirty="0" err="1" smtClean="0">
                <a:latin typeface="MAC C Times" pitchFamily="18" charset="0"/>
              </a:rPr>
              <a:t>literatura</a:t>
            </a:r>
            <a:r>
              <a:rPr lang="en-US" sz="2100" i="1" dirty="0" smtClean="0">
                <a:latin typeface="MAC C Times" pitchFamily="18" charset="0"/>
              </a:rPr>
              <a:t>), a </a:t>
            </a:r>
            <a:r>
              <a:rPr lang="en-US" sz="2100" i="1" dirty="0" smtClean="0">
                <a:latin typeface="+mj-lt"/>
              </a:rPr>
              <a:t>[BH</a:t>
            </a:r>
            <a:r>
              <a:rPr lang="en-US" sz="2100" i="1" baseline="30000" dirty="0" smtClean="0">
                <a:latin typeface="+mj-lt"/>
              </a:rPr>
              <a:t>+</a:t>
            </a:r>
            <a:r>
              <a:rPr lang="en-US" sz="2100" i="1" dirty="0" smtClean="0">
                <a:latin typeface="+mj-lt"/>
              </a:rPr>
              <a:t>] </a:t>
            </a:r>
            <a:r>
              <a:rPr lang="en-US" sz="2100" i="1" dirty="0" err="1" smtClean="0">
                <a:latin typeface="MAC C Times" pitchFamily="18" charset="0"/>
              </a:rPr>
              <a:t>i</a:t>
            </a:r>
            <a:r>
              <a:rPr lang="en-US" sz="2100" i="1" dirty="0" smtClean="0">
                <a:latin typeface="+mj-lt"/>
              </a:rPr>
              <a:t>[B] </a:t>
            </a:r>
            <a:r>
              <a:rPr lang="en-US" sz="2100" i="1" dirty="0" smtClean="0">
                <a:latin typeface="MAC C Times" pitchFamily="18" charset="0"/>
              </a:rPr>
              <a:t>se </a:t>
            </a:r>
            <a:r>
              <a:rPr lang="en-US" sz="2100" i="1" dirty="0" err="1" smtClean="0">
                <a:latin typeface="MAC C Times" pitchFamily="18" charset="0"/>
              </a:rPr>
              <a:t>ramnote`nite</a:t>
            </a:r>
            <a:r>
              <a:rPr lang="en-US" sz="2100" i="1" dirty="0" smtClean="0">
                <a:latin typeface="MAC C Times" pitchFamily="18" charset="0"/>
              </a:rPr>
              <a:t> </a:t>
            </a:r>
            <a:r>
              <a:rPr lang="en-US" sz="2100" i="1" dirty="0" err="1" smtClean="0">
                <a:latin typeface="MAC C Times" pitchFamily="18" charset="0"/>
              </a:rPr>
              <a:t>koncentracii</a:t>
            </a:r>
            <a:r>
              <a:rPr lang="en-US" sz="2100" i="1" dirty="0" smtClean="0">
                <a:latin typeface="MAC C Times" pitchFamily="18" charset="0"/>
              </a:rPr>
              <a:t> </a:t>
            </a:r>
            <a:r>
              <a:rPr lang="en-US" sz="2100" i="1" dirty="0" err="1" smtClean="0">
                <a:latin typeface="MAC C Times" pitchFamily="18" charset="0"/>
              </a:rPr>
              <a:t>na</a:t>
            </a:r>
            <a:r>
              <a:rPr lang="en-US" sz="2100" i="1" dirty="0" smtClean="0">
                <a:latin typeface="MAC C Times" pitchFamily="18" charset="0"/>
              </a:rPr>
              <a:t> </a:t>
            </a:r>
            <a:r>
              <a:rPr lang="en-US" sz="2100" i="1" dirty="0" err="1" smtClean="0">
                <a:latin typeface="MAC C Times" pitchFamily="18" charset="0"/>
              </a:rPr>
              <a:t>solta</a:t>
            </a:r>
            <a:r>
              <a:rPr lang="en-US" sz="2100" i="1" dirty="0" smtClean="0">
                <a:latin typeface="MAC C Times" pitchFamily="18" charset="0"/>
              </a:rPr>
              <a:t> </a:t>
            </a:r>
            <a:r>
              <a:rPr lang="en-US" sz="2100" i="1" dirty="0" err="1" smtClean="0">
                <a:latin typeface="MAC C Times" pitchFamily="18" charset="0"/>
              </a:rPr>
              <a:t>i</a:t>
            </a:r>
            <a:r>
              <a:rPr lang="en-US" sz="2100" i="1" dirty="0" smtClean="0">
                <a:latin typeface="MAC C Times" pitchFamily="18" charset="0"/>
              </a:rPr>
              <a:t> </a:t>
            </a:r>
            <a:r>
              <a:rPr lang="en-US" sz="2100" i="1" dirty="0" err="1" smtClean="0">
                <a:latin typeface="MAC C Times" pitchFamily="18" charset="0"/>
              </a:rPr>
              <a:t>na</a:t>
            </a:r>
            <a:r>
              <a:rPr lang="en-US" sz="2100" i="1" dirty="0" smtClean="0">
                <a:latin typeface="MAC C Times" pitchFamily="18" charset="0"/>
              </a:rPr>
              <a:t> </a:t>
            </a:r>
            <a:r>
              <a:rPr lang="en-US" sz="2100" i="1" dirty="0" err="1" smtClean="0">
                <a:latin typeface="MAC C Times" pitchFamily="18" charset="0"/>
              </a:rPr>
              <a:t>slabata</a:t>
            </a:r>
            <a:r>
              <a:rPr lang="en-US" sz="2100" i="1" dirty="0" smtClean="0">
                <a:latin typeface="MAC C Times" pitchFamily="18" charset="0"/>
              </a:rPr>
              <a:t> </a:t>
            </a:r>
            <a:r>
              <a:rPr lang="en-US" sz="2100" i="1" dirty="0" err="1" smtClean="0">
                <a:latin typeface="MAC C Times" pitchFamily="18" charset="0"/>
              </a:rPr>
              <a:t>baza</a:t>
            </a:r>
            <a:r>
              <a:rPr lang="en-US" sz="2100" i="1" dirty="0" smtClean="0">
                <a:latin typeface="MAC C Times" pitchFamily="18" charset="0"/>
              </a:rPr>
              <a:t>, </a:t>
            </a:r>
            <a:r>
              <a:rPr lang="en-US" sz="2100" i="1" dirty="0" err="1" smtClean="0">
                <a:latin typeface="MAC C Times" pitchFamily="18" charset="0"/>
              </a:rPr>
              <a:t>soodvetno</a:t>
            </a:r>
            <a:r>
              <a:rPr lang="en-US" sz="2100" i="1" dirty="0" smtClean="0">
                <a:latin typeface="MAC C Times" pitchFamily="18" charset="0"/>
              </a:rPr>
              <a:t>. </a:t>
            </a:r>
          </a:p>
          <a:p>
            <a:r>
              <a:rPr lang="en-US" sz="2100" dirty="0" err="1" smtClean="0">
                <a:latin typeface="MAC C Times" pitchFamily="18" charset="0"/>
              </a:rPr>
              <a:t>Analogno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kako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pri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razgleduvaweto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smtClean="0">
                <a:latin typeface="+mj-lt"/>
              </a:rPr>
              <a:t>pH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kiselinski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puferi</a:t>
            </a:r>
            <a:r>
              <a:rPr lang="en-US" sz="2100" dirty="0" smtClean="0">
                <a:latin typeface="MAC C Times" pitchFamily="18" charset="0"/>
              </a:rPr>
              <a:t>, </a:t>
            </a:r>
            <a:r>
              <a:rPr lang="en-US" sz="2100" dirty="0" err="1" smtClean="0">
                <a:latin typeface="MAC C Times" pitchFamily="18" charset="0"/>
              </a:rPr>
              <a:t>kaj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baznite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puferi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mo`e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da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ja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napi</a:t>
            </a:r>
            <a:r>
              <a:rPr lang="en-US" sz="2100" dirty="0" smtClean="0">
                <a:latin typeface="MAC C Times" pitchFamily="18" charset="0"/>
              </a:rPr>
              <a:t>{</a:t>
            </a:r>
            <a:r>
              <a:rPr lang="en-US" sz="2100" dirty="0" err="1" smtClean="0">
                <a:latin typeface="MAC C Times" pitchFamily="18" charset="0"/>
              </a:rPr>
              <a:t>eme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slednata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matemati~ka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formulacija</a:t>
            </a:r>
            <a:r>
              <a:rPr lang="en-US" sz="2100" dirty="0" smtClean="0">
                <a:latin typeface="MAC C Times" pitchFamily="18" charset="0"/>
              </a:rPr>
              <a:t>:</a:t>
            </a:r>
            <a:endParaRPr lang="mk-MK" sz="2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8662" y="1214422"/>
            <a:ext cx="78581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pOH</a:t>
            </a:r>
            <a:r>
              <a:rPr lang="en-US" dirty="0" smtClean="0"/>
              <a:t> =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b</a:t>
            </a:r>
            <a:r>
              <a:rPr lang="en-US" dirty="0" smtClean="0"/>
              <a:t> + log [c</a:t>
            </a:r>
            <a:r>
              <a:rPr lang="en-US" baseline="-25000" dirty="0" smtClean="0"/>
              <a:t>o</a:t>
            </a:r>
            <a:r>
              <a:rPr lang="en-US" dirty="0" smtClean="0"/>
              <a:t>(</a:t>
            </a:r>
            <a:r>
              <a:rPr lang="en-US" dirty="0" err="1" smtClean="0">
                <a:latin typeface="MAC C Times" pitchFamily="18" charset="0"/>
                <a:cs typeface="Raavi" pitchFamily="2"/>
              </a:rPr>
              <a:t>solta</a:t>
            </a:r>
            <a:r>
              <a:rPr lang="en-US" dirty="0" smtClean="0"/>
              <a:t>)/c</a:t>
            </a:r>
            <a:r>
              <a:rPr lang="en-US" baseline="-25000" dirty="0" smtClean="0"/>
              <a:t>o </a:t>
            </a:r>
            <a:r>
              <a:rPr lang="en-US" dirty="0" smtClean="0"/>
              <a:t>(</a:t>
            </a:r>
            <a:r>
              <a:rPr lang="en-US" dirty="0" err="1" smtClean="0">
                <a:latin typeface="MAC C Times" pitchFamily="18" charset="0"/>
              </a:rPr>
              <a:t>bazata</a:t>
            </a:r>
            <a:r>
              <a:rPr lang="en-US" dirty="0" smtClean="0"/>
              <a:t>)],</a:t>
            </a:r>
          </a:p>
          <a:p>
            <a:pPr algn="just"/>
            <a:endParaRPr lang="en-US" sz="2200" dirty="0" smtClean="0">
              <a:latin typeface="MAC C Times" pitchFamily="18" charset="0"/>
            </a:endParaRPr>
          </a:p>
          <a:p>
            <a:pPr algn="just"/>
            <a:r>
              <a:rPr lang="en-US" sz="2200" dirty="0" err="1" smtClean="0">
                <a:latin typeface="MAC C Times" pitchFamily="18" charset="0"/>
              </a:rPr>
              <a:t>kade</a:t>
            </a:r>
            <a:r>
              <a:rPr lang="en-US" sz="2200" dirty="0" smtClean="0"/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o</a:t>
            </a:r>
            <a:r>
              <a:rPr lang="en-US" sz="2200" dirty="0" smtClean="0"/>
              <a:t>(</a:t>
            </a:r>
            <a:r>
              <a:rPr lang="en-US" sz="2200" dirty="0" err="1" smtClean="0">
                <a:latin typeface="MAC C Times" pitchFamily="18" charset="0"/>
                <a:cs typeface="Raavi" pitchFamily="2"/>
              </a:rPr>
              <a:t>solta</a:t>
            </a:r>
            <a:r>
              <a:rPr lang="en-US" sz="2200" dirty="0" smtClean="0"/>
              <a:t>)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/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o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(</a:t>
            </a:r>
            <a:r>
              <a:rPr lang="en-US" sz="2200" dirty="0" err="1" smtClean="0">
                <a:latin typeface="MAC C Times" pitchFamily="18" charset="0"/>
              </a:rPr>
              <a:t>bazata</a:t>
            </a:r>
            <a:r>
              <a:rPr lang="en-US" sz="2200" dirty="0" smtClean="0"/>
              <a:t>) </a:t>
            </a:r>
            <a:r>
              <a:rPr lang="en-US" sz="2200" dirty="0" smtClean="0">
                <a:latin typeface="MAC C Times" pitchFamily="18" charset="0"/>
              </a:rPr>
              <a:t>se </a:t>
            </a:r>
            <a:r>
              <a:rPr lang="en-US" sz="2200" dirty="0" err="1" smtClean="0">
                <a:latin typeface="MAC C Times" pitchFamily="18" charset="0"/>
              </a:rPr>
              <a:t>po~etnite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koncentracii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solta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koi</a:t>
            </a:r>
            <a:r>
              <a:rPr lang="en-US" sz="2200" dirty="0" smtClean="0">
                <a:latin typeface="MAC C Times" pitchFamily="18" charset="0"/>
              </a:rPr>
              <a:t> e </a:t>
            </a:r>
            <a:r>
              <a:rPr lang="en-US" sz="2200" dirty="0" err="1" smtClean="0">
                <a:latin typeface="MAC C Times" pitchFamily="18" charset="0"/>
              </a:rPr>
              <a:t>sostaven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toj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pufer</a:t>
            </a:r>
            <a:r>
              <a:rPr lang="en-US" sz="2200" dirty="0" smtClean="0">
                <a:latin typeface="MAC C Times" pitchFamily="18" charset="0"/>
              </a:rPr>
              <a:t>.</a:t>
            </a:r>
          </a:p>
          <a:p>
            <a:pPr algn="just"/>
            <a:endParaRPr lang="en-US" b="1" dirty="0" smtClean="0">
              <a:latin typeface="MAC C Times" pitchFamily="18" charset="0"/>
            </a:endParaRPr>
          </a:p>
          <a:p>
            <a:pPr algn="just"/>
            <a:r>
              <a:rPr lang="en-US" b="1" dirty="0" err="1" smtClean="0">
                <a:latin typeface="MAC C Times" pitchFamily="18" charset="0"/>
              </a:rPr>
              <a:t>Ako</a:t>
            </a:r>
            <a:r>
              <a:rPr lang="en-US" b="1" dirty="0" smtClean="0">
                <a:latin typeface="MAC C Times" pitchFamily="18" charset="0"/>
              </a:rPr>
              <a:t> </a:t>
            </a:r>
            <a:r>
              <a:rPr lang="en-US" b="1" dirty="0" err="1" smtClean="0">
                <a:latin typeface="MAC C Times" pitchFamily="18" charset="0"/>
              </a:rPr>
              <a:t>imame</a:t>
            </a:r>
            <a:r>
              <a:rPr lang="en-US" b="1" dirty="0" smtClean="0">
                <a:latin typeface="MAC C Times" pitchFamily="18" charset="0"/>
              </a:rPr>
              <a:t> </a:t>
            </a:r>
            <a:r>
              <a:rPr lang="en-US" b="1" dirty="0" err="1" smtClean="0">
                <a:latin typeface="MAC C Times" pitchFamily="18" charset="0"/>
              </a:rPr>
              <a:t>na</a:t>
            </a:r>
            <a:r>
              <a:rPr lang="en-US" b="1" dirty="0" smtClean="0">
                <a:latin typeface="MAC C Times" pitchFamily="18" charset="0"/>
              </a:rPr>
              <a:t> primer </a:t>
            </a:r>
            <a:r>
              <a:rPr lang="en-US" b="1" dirty="0" err="1" smtClean="0">
                <a:latin typeface="MAC C Times" pitchFamily="18" charset="0"/>
              </a:rPr>
              <a:t>Amonija~en</a:t>
            </a:r>
            <a:r>
              <a:rPr lang="en-US" b="1" dirty="0" smtClean="0">
                <a:latin typeface="MAC C Times" pitchFamily="18" charset="0"/>
              </a:rPr>
              <a:t> </a:t>
            </a:r>
            <a:r>
              <a:rPr lang="en-US" b="1" dirty="0" err="1" smtClean="0">
                <a:latin typeface="MAC C Times" pitchFamily="18" charset="0"/>
              </a:rPr>
              <a:t>pufer</a:t>
            </a:r>
            <a:r>
              <a:rPr lang="en-US" b="1" dirty="0" smtClean="0">
                <a:latin typeface="MAC C Times" pitchFamily="18" charset="0"/>
              </a:rPr>
              <a:t>, </a:t>
            </a:r>
            <a:r>
              <a:rPr lang="en-US" b="1" dirty="0" err="1" smtClean="0">
                <a:latin typeface="MAC C Times" pitchFamily="18" charset="0"/>
              </a:rPr>
              <a:t>koj</a:t>
            </a:r>
            <a:r>
              <a:rPr lang="en-US" b="1" dirty="0" smtClean="0">
                <a:latin typeface="MAC C Times" pitchFamily="18" charset="0"/>
              </a:rPr>
              <a:t> </a:t>
            </a:r>
            <a:r>
              <a:rPr lang="en-US" dirty="0" smtClean="0">
                <a:latin typeface="MAC C Times" pitchFamily="18" charset="0"/>
              </a:rPr>
              <a:t>e </a:t>
            </a:r>
            <a:r>
              <a:rPr lang="en-US" dirty="0" err="1" smtClean="0">
                <a:latin typeface="MAC C Times" pitchFamily="18" charset="0"/>
              </a:rPr>
              <a:t>sostaven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od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amonijak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amonium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hlorid</a:t>
            </a:r>
            <a:r>
              <a:rPr lang="en-US" dirty="0" smtClean="0">
                <a:latin typeface="MAC C Times" pitchFamily="18" charset="0"/>
              </a:rPr>
              <a:t> (</a:t>
            </a: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Cl</a:t>
            </a:r>
            <a:r>
              <a:rPr lang="en-US" dirty="0" smtClean="0">
                <a:latin typeface="MAC C Times" pitchFamily="18" charset="0"/>
              </a:rPr>
              <a:t>),</a:t>
            </a:r>
          </a:p>
          <a:p>
            <a:pPr algn="just"/>
            <a:r>
              <a:rPr lang="en-US" dirty="0" smtClean="0">
                <a:latin typeface="MAC C Times" pitchFamily="18" charset="0"/>
              </a:rPr>
              <a:t>toga{ </a:t>
            </a:r>
            <a:r>
              <a:rPr lang="en-US" dirty="0" smtClean="0"/>
              <a:t>c</a:t>
            </a:r>
            <a:r>
              <a:rPr lang="en-US" baseline="-25000" dirty="0" smtClean="0"/>
              <a:t>o</a:t>
            </a:r>
            <a:r>
              <a:rPr lang="en-US" dirty="0" smtClean="0"/>
              <a:t>(</a:t>
            </a:r>
            <a:r>
              <a:rPr lang="en-US" dirty="0" err="1" smtClean="0">
                <a:latin typeface="MAC C Times" pitchFamily="18" charset="0"/>
                <a:cs typeface="Raavi" pitchFamily="2"/>
              </a:rPr>
              <a:t>solta</a:t>
            </a:r>
            <a:r>
              <a:rPr lang="en-US" dirty="0" smtClean="0"/>
              <a:t>) </a:t>
            </a:r>
            <a:r>
              <a:rPr lang="en-US" dirty="0" smtClean="0">
                <a:latin typeface="MAC C Times" pitchFamily="18" charset="0"/>
              </a:rPr>
              <a:t>}e bide </a:t>
            </a:r>
            <a:r>
              <a:rPr lang="en-US" dirty="0" err="1" smtClean="0">
                <a:latin typeface="MAC C Times" pitchFamily="18" charset="0"/>
              </a:rPr>
              <a:t>po~etnata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koncentracija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</a:t>
            </a:r>
            <a:r>
              <a:rPr lang="en-US" dirty="0" err="1" smtClean="0"/>
              <a:t>a</a:t>
            </a:r>
            <a:r>
              <a:rPr lang="en-US" dirty="0" smtClean="0"/>
              <a:t> NH</a:t>
            </a:r>
            <a:r>
              <a:rPr lang="en-US" baseline="-25000" dirty="0" smtClean="0"/>
              <a:t>4</a:t>
            </a:r>
            <a:r>
              <a:rPr lang="en-US" dirty="0" smtClean="0"/>
              <a:t>Cl, </a:t>
            </a:r>
            <a:r>
              <a:rPr lang="en-US" dirty="0" err="1" smtClean="0">
                <a:latin typeface="MAC C Times" pitchFamily="18" charset="0"/>
              </a:rPr>
              <a:t>dodeka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o </a:t>
            </a:r>
            <a:r>
              <a:rPr lang="en-US" dirty="0" smtClean="0"/>
              <a:t>(</a:t>
            </a:r>
            <a:r>
              <a:rPr lang="en-US" dirty="0" err="1" smtClean="0">
                <a:latin typeface="MAC C Times" pitchFamily="18" charset="0"/>
              </a:rPr>
              <a:t>bazata</a:t>
            </a:r>
            <a:r>
              <a:rPr lang="en-US" dirty="0" smtClean="0"/>
              <a:t>) </a:t>
            </a:r>
            <a:r>
              <a:rPr lang="en-US" dirty="0" smtClean="0">
                <a:latin typeface="MAC C Times" pitchFamily="18" charset="0"/>
              </a:rPr>
              <a:t>}e bide </a:t>
            </a:r>
            <a:r>
              <a:rPr lang="en-US" dirty="0" err="1" smtClean="0">
                <a:latin typeface="MAC C Times" pitchFamily="18" charset="0"/>
              </a:rPr>
              <a:t>po~etnata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koncentracija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bazata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smtClean="0"/>
              <a:t>NH</a:t>
            </a:r>
            <a:r>
              <a:rPr lang="en-US" baseline="-25000" dirty="0" smtClean="0"/>
              <a:t>3,</a:t>
            </a:r>
            <a:r>
              <a:rPr lang="en-US" dirty="0" smtClean="0"/>
              <a:t> </a:t>
            </a:r>
            <a:r>
              <a:rPr lang="en-US" dirty="0" smtClean="0">
                <a:latin typeface="MAC C Times" pitchFamily="18" charset="0"/>
              </a:rPr>
              <a:t>a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b</a:t>
            </a:r>
            <a:r>
              <a:rPr lang="en-US" baseline="-25000" dirty="0" smtClean="0"/>
              <a:t> </a:t>
            </a:r>
            <a:r>
              <a:rPr lang="en-US" dirty="0" smtClean="0">
                <a:latin typeface="MAC C Times" pitchFamily="18" charset="0"/>
              </a:rPr>
              <a:t>}e bide </a:t>
            </a:r>
            <a:r>
              <a:rPr lang="en-US" dirty="0" err="1" smtClean="0">
                <a:latin typeface="MAC C Times" pitchFamily="18" charset="0"/>
              </a:rPr>
              <a:t>definirano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kako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negativen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dekaden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logaritam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od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konstantata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disocijacija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bazata</a:t>
            </a:r>
            <a:r>
              <a:rPr lang="en-US" dirty="0" smtClean="0"/>
              <a:t> NH</a:t>
            </a:r>
            <a:r>
              <a:rPr lang="en-US" baseline="-25000" dirty="0" smtClean="0"/>
              <a:t>3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pK</a:t>
            </a:r>
            <a:r>
              <a:rPr lang="en-US" baseline="-25000" dirty="0" smtClean="0"/>
              <a:t>NH3</a:t>
            </a:r>
            <a:r>
              <a:rPr lang="en-US" dirty="0" smtClean="0"/>
              <a:t> = -log(K</a:t>
            </a:r>
            <a:r>
              <a:rPr lang="en-US" baseline="-25000" dirty="0" smtClean="0"/>
              <a:t>NH3</a:t>
            </a:r>
            <a:r>
              <a:rPr lang="en-US" dirty="0" smtClean="0"/>
              <a:t>)</a:t>
            </a:r>
            <a:r>
              <a:rPr lang="en-US" dirty="0" smtClean="0">
                <a:latin typeface="MAC C Times" pitchFamily="18" charset="0"/>
              </a:rPr>
              <a:t>; </a:t>
            </a:r>
            <a:r>
              <a:rPr lang="en-US" dirty="0" smtClean="0"/>
              <a:t>K</a:t>
            </a:r>
            <a:r>
              <a:rPr lang="en-US" baseline="-25000" dirty="0" smtClean="0"/>
              <a:t>NH3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= 1,8 x 10</a:t>
            </a:r>
            <a:r>
              <a:rPr lang="en-US" sz="2000" baseline="30000" dirty="0" smtClean="0"/>
              <a:t>-5 </a:t>
            </a:r>
            <a:r>
              <a:rPr lang="en-US" sz="2000" dirty="0" smtClean="0"/>
              <a:t>mol/L. </a:t>
            </a:r>
            <a:endParaRPr lang="en-US" dirty="0" smtClean="0"/>
          </a:p>
          <a:p>
            <a:pPr algn="just"/>
            <a:endParaRPr lang="en-US" baseline="-25000" dirty="0" smtClean="0">
              <a:latin typeface="MAC C Times" pitchFamily="18" charset="0"/>
            </a:endParaRPr>
          </a:p>
          <a:p>
            <a:pPr algn="ctr"/>
            <a:r>
              <a:rPr lang="en-US" dirty="0" smtClean="0">
                <a:latin typeface="MAC C Times" pitchFamily="18" charset="0"/>
              </a:rPr>
              <a:t> </a:t>
            </a:r>
            <a:endParaRPr lang="mk-M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latin typeface="MAC C Times" pitchFamily="18" charset="0"/>
              </a:rPr>
              <a:t>Promeni</a:t>
            </a:r>
            <a:r>
              <a:rPr lang="en-US" sz="2800" dirty="0" smtClean="0">
                <a:latin typeface="MAC C Times" pitchFamily="18" charset="0"/>
              </a:rPr>
              <a:t> </a:t>
            </a:r>
            <a:r>
              <a:rPr lang="en-US" sz="2800" dirty="0" err="1" smtClean="0">
                <a:latin typeface="MAC C Times" pitchFamily="18" charset="0"/>
              </a:rPr>
              <a:t>na</a:t>
            </a:r>
            <a:r>
              <a:rPr lang="en-US" sz="2800" dirty="0" smtClean="0">
                <a:latin typeface="MAC C Times" pitchFamily="18" charset="0"/>
              </a:rPr>
              <a:t> </a:t>
            </a:r>
            <a:r>
              <a:rPr lang="en-US" sz="2800" dirty="0" smtClean="0"/>
              <a:t>pH </a:t>
            </a:r>
            <a:r>
              <a:rPr lang="en-US" sz="2800" dirty="0" err="1" smtClean="0">
                <a:latin typeface="MAC C Times" pitchFamily="18" charset="0"/>
              </a:rPr>
              <a:t>vo</a:t>
            </a:r>
            <a:r>
              <a:rPr lang="en-US" sz="2800" dirty="0" smtClean="0">
                <a:latin typeface="MAC C Times" pitchFamily="18" charset="0"/>
              </a:rPr>
              <a:t> </a:t>
            </a:r>
            <a:r>
              <a:rPr lang="en-US" sz="2800" dirty="0" err="1" smtClean="0">
                <a:latin typeface="MAC C Times" pitchFamily="18" charset="0"/>
              </a:rPr>
              <a:t>rastvor</a:t>
            </a:r>
            <a:r>
              <a:rPr lang="en-US" sz="2800" dirty="0" smtClean="0">
                <a:latin typeface="MAC C Times" pitchFamily="18" charset="0"/>
              </a:rPr>
              <a:t> </a:t>
            </a:r>
            <a:r>
              <a:rPr lang="en-US" sz="2800" dirty="0" err="1" smtClean="0">
                <a:latin typeface="MAC C Times" pitchFamily="18" charset="0"/>
              </a:rPr>
              <a:t>sostaven</a:t>
            </a:r>
            <a:r>
              <a:rPr lang="en-US" sz="2800" dirty="0" smtClean="0">
                <a:latin typeface="MAC C Times" pitchFamily="18" charset="0"/>
              </a:rPr>
              <a:t> </a:t>
            </a:r>
            <a:r>
              <a:rPr lang="en-US" sz="2800" dirty="0" err="1" smtClean="0">
                <a:latin typeface="MAC C Times" pitchFamily="18" charset="0"/>
              </a:rPr>
              <a:t>od</a:t>
            </a:r>
            <a:r>
              <a:rPr lang="en-US" sz="2800" dirty="0" smtClean="0">
                <a:latin typeface="MAC C Times" pitchFamily="18" charset="0"/>
              </a:rPr>
              <a:t> </a:t>
            </a:r>
            <a:r>
              <a:rPr lang="en-US" sz="2800" dirty="0" smtClean="0"/>
              <a:t>1 mol/L </a:t>
            </a:r>
            <a:r>
              <a:rPr lang="en-US" sz="2800" dirty="0" err="1" smtClean="0">
                <a:latin typeface="MAC C Times" pitchFamily="18" charset="0"/>
              </a:rPr>
              <a:t>ocetna</a:t>
            </a:r>
            <a:r>
              <a:rPr lang="en-US" sz="2800" dirty="0" smtClean="0">
                <a:latin typeface="MAC C Times" pitchFamily="18" charset="0"/>
              </a:rPr>
              <a:t> </a:t>
            </a:r>
            <a:r>
              <a:rPr lang="en-US" sz="2800" dirty="0" err="1" smtClean="0">
                <a:latin typeface="MAC C Times" pitchFamily="18" charset="0"/>
              </a:rPr>
              <a:t>kiselina</a:t>
            </a:r>
            <a:r>
              <a:rPr lang="en-US" sz="2800" dirty="0" smtClean="0">
                <a:latin typeface="MAC C Times" pitchFamily="18" charset="0"/>
              </a:rPr>
              <a:t> </a:t>
            </a:r>
            <a:r>
              <a:rPr lang="en-US" sz="2800" dirty="0" err="1" smtClean="0">
                <a:latin typeface="MAC C Times" pitchFamily="18" charset="0"/>
              </a:rPr>
              <a:t>i</a:t>
            </a:r>
            <a:r>
              <a:rPr lang="en-US" sz="2800" dirty="0" smtClean="0">
                <a:latin typeface="MAC C Times" pitchFamily="18" charset="0"/>
              </a:rPr>
              <a:t> </a:t>
            </a:r>
            <a:r>
              <a:rPr lang="en-US" sz="2800" dirty="0" smtClean="0"/>
              <a:t>1 mol/L </a:t>
            </a:r>
            <a:r>
              <a:rPr lang="en-US" sz="2800" dirty="0" err="1" smtClean="0">
                <a:latin typeface="MAC C Times" pitchFamily="18" charset="0"/>
              </a:rPr>
              <a:t>natrium</a:t>
            </a:r>
            <a:r>
              <a:rPr lang="en-US" sz="2800" dirty="0" smtClean="0">
                <a:latin typeface="MAC C Times" pitchFamily="18" charset="0"/>
              </a:rPr>
              <a:t> </a:t>
            </a:r>
            <a:r>
              <a:rPr lang="en-US" sz="2800" dirty="0" err="1" smtClean="0">
                <a:latin typeface="MAC C Times" pitchFamily="18" charset="0"/>
              </a:rPr>
              <a:t>acetat</a:t>
            </a:r>
            <a:r>
              <a:rPr lang="en-US" sz="2800" dirty="0" smtClean="0">
                <a:latin typeface="MAC C Times" pitchFamily="18" charset="0"/>
              </a:rPr>
              <a:t> so </a:t>
            </a:r>
            <a:r>
              <a:rPr lang="en-US" sz="2800" dirty="0" err="1" smtClean="0">
                <a:latin typeface="MAC C Times" pitchFamily="18" charset="0"/>
              </a:rPr>
              <a:t>dodavawe</a:t>
            </a:r>
            <a:r>
              <a:rPr lang="en-US" sz="2800" dirty="0" smtClean="0">
                <a:latin typeface="MAC C Times" pitchFamily="18" charset="0"/>
              </a:rPr>
              <a:t> </a:t>
            </a:r>
            <a:r>
              <a:rPr lang="en-US" sz="2800" dirty="0" err="1" smtClean="0">
                <a:latin typeface="MAC C Times" pitchFamily="18" charset="0"/>
              </a:rPr>
              <a:t>na</a:t>
            </a:r>
            <a:r>
              <a:rPr lang="en-US" sz="2800" dirty="0" smtClean="0"/>
              <a:t> 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MAC C Times" pitchFamily="18" charset="0"/>
              </a:rPr>
              <a:t>ili</a:t>
            </a:r>
            <a:r>
              <a:rPr lang="en-US" sz="2800" dirty="0" smtClean="0"/>
              <a:t> OH</a:t>
            </a:r>
            <a:r>
              <a:rPr lang="en-US" sz="2800" baseline="30000" dirty="0" smtClean="0"/>
              <a:t>-</a:t>
            </a:r>
            <a:endParaRPr lang="en-US" sz="2800" baseline="30000" dirty="0"/>
          </a:p>
        </p:txBody>
      </p:sp>
      <p:pic>
        <p:nvPicPr>
          <p:cNvPr id="49155" name="Picture 3" descr="D:\My Documents\Mike's Files\chemgraphs\buffer.t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524000"/>
            <a:ext cx="8229600" cy="4694238"/>
          </a:xfrm>
          <a:prstGeom prst="rect">
            <a:avLst/>
          </a:prstGeom>
          <a:noFill/>
        </p:spPr>
      </p:pic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676400" y="6096000"/>
            <a:ext cx="222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Moles H</a:t>
            </a:r>
            <a:r>
              <a:rPr lang="en-US" baseline="30000"/>
              <a:t>+ </a:t>
            </a:r>
            <a:r>
              <a:rPr lang="en-US"/>
              <a:t>Added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800600" y="571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562600" y="6019800"/>
            <a:ext cx="2395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Moles OH</a:t>
            </a:r>
            <a:r>
              <a:rPr lang="en-US" baseline="30000"/>
              <a:t>- </a:t>
            </a:r>
            <a:r>
              <a:rPr lang="en-US"/>
              <a:t>Added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0813" y="1643050"/>
            <a:ext cx="8547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MAC C Times" pitchFamily="18" charset="0"/>
              </a:rPr>
              <a:t>Neka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imame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puf</a:t>
            </a:r>
            <a:r>
              <a:rPr lang="en-US" sz="2000" i="1" dirty="0" err="1" smtClean="0">
                <a:latin typeface="MAC C Times" pitchFamily="18" charset="0"/>
              </a:rPr>
              <a:t>er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sostaven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od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ocetna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kiselina</a:t>
            </a:r>
            <a:r>
              <a:rPr lang="en-US" sz="2000" i="1" dirty="0" smtClean="0">
                <a:latin typeface="MAC C Times" pitchFamily="18" charset="0"/>
              </a:rPr>
              <a:t> (</a:t>
            </a:r>
            <a:r>
              <a:rPr lang="en-US" sz="2000" i="1" dirty="0" err="1" smtClean="0">
                <a:latin typeface="MAC C Times" pitchFamily="18" charset="0"/>
              </a:rPr>
              <a:t>slaba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kiselina</a:t>
            </a:r>
            <a:r>
              <a:rPr lang="en-US" sz="2000" i="1" dirty="0" smtClean="0">
                <a:latin typeface="MAC C Times" pitchFamily="18" charset="0"/>
              </a:rPr>
              <a:t>)</a:t>
            </a:r>
          </a:p>
          <a:p>
            <a:r>
              <a:rPr lang="en-US" sz="2000" i="1" dirty="0" err="1" smtClean="0">
                <a:latin typeface="MAC C Times" pitchFamily="18" charset="0"/>
              </a:rPr>
              <a:t>i</a:t>
            </a:r>
            <a:r>
              <a:rPr lang="en-US" sz="2000" i="1" dirty="0" smtClean="0">
                <a:latin typeface="MAC C Times" pitchFamily="18" charset="0"/>
              </a:rPr>
              <a:t> sol </a:t>
            </a:r>
            <a:r>
              <a:rPr lang="en-US" sz="2000" i="1" dirty="0" err="1" smtClean="0">
                <a:latin typeface="MAC C Times" pitchFamily="18" charset="0"/>
              </a:rPr>
              <a:t>na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kojugiranata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baza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na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ocetnata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kiselina</a:t>
            </a:r>
            <a:r>
              <a:rPr lang="en-US" sz="2000" i="1" dirty="0" smtClean="0">
                <a:latin typeface="MAC C Times" pitchFamily="18" charset="0"/>
              </a:rPr>
              <a:t> (</a:t>
            </a:r>
            <a:r>
              <a:rPr lang="en-US" sz="2000" i="1" dirty="0" err="1" smtClean="0">
                <a:latin typeface="MAC C Times" pitchFamily="18" charset="0"/>
              </a:rPr>
              <a:t>natrium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acetat</a:t>
            </a:r>
            <a:r>
              <a:rPr lang="en-US" sz="2000" i="1" dirty="0" smtClean="0">
                <a:latin typeface="MAC C Times" pitchFamily="18" charset="0"/>
              </a:rPr>
              <a:t>).</a:t>
            </a:r>
          </a:p>
          <a:p>
            <a:r>
              <a:rPr lang="en-US" sz="2000" dirty="0" smtClean="0"/>
              <a:t>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COOH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i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dirty="0" smtClean="0"/>
              <a:t>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COONa. </a:t>
            </a:r>
            <a:r>
              <a:rPr lang="en-US" sz="2000" i="1" dirty="0" smtClean="0">
                <a:latin typeface="MAC C Times" pitchFamily="18" charset="0"/>
              </a:rPr>
              <a:t>Vo </a:t>
            </a:r>
            <a:r>
              <a:rPr lang="en-US" sz="2000" i="1" dirty="0" err="1" smtClean="0">
                <a:latin typeface="MAC C Times" pitchFamily="18" charset="0"/>
              </a:rPr>
              <a:t>voden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rastvor</a:t>
            </a:r>
            <a:r>
              <a:rPr lang="en-US" sz="2000" i="1" dirty="0" smtClean="0">
                <a:latin typeface="MAC C Times" pitchFamily="18" charset="0"/>
              </a:rPr>
              <a:t>, </a:t>
            </a:r>
            <a:r>
              <a:rPr lang="en-US" sz="2000" i="1" dirty="0" err="1" smtClean="0">
                <a:latin typeface="MAC C Times" pitchFamily="18" charset="0"/>
              </a:rPr>
              <a:t>koga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gi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imame</a:t>
            </a:r>
            <a:r>
              <a:rPr lang="en-US" sz="2000" i="1" dirty="0" smtClean="0">
                <a:latin typeface="MAC C Times" pitchFamily="18" charset="0"/>
              </a:rPr>
              <a:t> </a:t>
            </a:r>
          </a:p>
          <a:p>
            <a:r>
              <a:rPr lang="en-US" sz="2000" i="1" dirty="0" err="1" smtClean="0">
                <a:latin typeface="MAC C Times" pitchFamily="18" charset="0"/>
              </a:rPr>
              <a:t>ovie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dve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supstancii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prisutni</a:t>
            </a:r>
            <a:r>
              <a:rPr lang="en-US" sz="2000" i="1" dirty="0" smtClean="0">
                <a:latin typeface="MAC C Times" pitchFamily="18" charset="0"/>
              </a:rPr>
              <a:t>, }e </a:t>
            </a:r>
            <a:r>
              <a:rPr lang="en-US" sz="2000" i="1" dirty="0" err="1" smtClean="0">
                <a:latin typeface="MAC C Times" pitchFamily="18" charset="0"/>
              </a:rPr>
              <a:t>postojat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slednite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ramnote`i</a:t>
            </a:r>
            <a:r>
              <a:rPr lang="en-US" sz="2000" i="1" dirty="0" smtClean="0">
                <a:latin typeface="MAC C Times" pitchFamily="18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1538" y="3148612"/>
            <a:ext cx="1588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</a:t>
            </a:r>
            <a:endParaRPr lang="mk-MK" dirty="0"/>
          </a:p>
        </p:txBody>
      </p:sp>
      <p:sp>
        <p:nvSpPr>
          <p:cNvPr id="5" name="Rectangle 4"/>
          <p:cNvSpPr/>
          <p:nvPr/>
        </p:nvSpPr>
        <p:spPr>
          <a:xfrm>
            <a:off x="3543315" y="3181649"/>
            <a:ext cx="2100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</a:t>
            </a:r>
            <a:r>
              <a:rPr lang="en-US" baseline="30000" dirty="0" smtClean="0"/>
              <a:t>-</a:t>
            </a:r>
            <a:r>
              <a:rPr lang="en-US" dirty="0" smtClean="0"/>
              <a:t> + H</a:t>
            </a:r>
            <a:r>
              <a:rPr lang="en-US" baseline="30000" dirty="0" smtClean="0"/>
              <a:t>+</a:t>
            </a:r>
            <a:endParaRPr lang="mk-MK" baseline="30000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357554" y="3324525"/>
            <a:ext cx="14287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10800000" flipV="1">
            <a:off x="2571737" y="3379444"/>
            <a:ext cx="971579" cy="165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/>
          <p:nvPr/>
        </p:nvSpPr>
        <p:spPr>
          <a:xfrm>
            <a:off x="1049606" y="3571876"/>
            <a:ext cx="1725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COONa</a:t>
            </a:r>
            <a:endParaRPr lang="mk-MK" dirty="0"/>
          </a:p>
        </p:txBody>
      </p:sp>
      <p:sp>
        <p:nvSpPr>
          <p:cNvPr id="9" name="Rectangle 8"/>
          <p:cNvSpPr/>
          <p:nvPr/>
        </p:nvSpPr>
        <p:spPr>
          <a:xfrm>
            <a:off x="3478498" y="3571876"/>
            <a:ext cx="2236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</a:t>
            </a:r>
            <a:r>
              <a:rPr lang="en-US" baseline="30000" dirty="0" smtClean="0"/>
              <a:t>-</a:t>
            </a:r>
            <a:r>
              <a:rPr lang="en-US" dirty="0" smtClean="0"/>
              <a:t> + Na</a:t>
            </a:r>
            <a:r>
              <a:rPr lang="en-US" baseline="30000" dirty="0" smtClean="0"/>
              <a:t>+</a:t>
            </a:r>
            <a:endParaRPr lang="mk-MK" baseline="30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692680" y="3817639"/>
            <a:ext cx="64294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857224" y="4000504"/>
            <a:ext cx="8244565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MAC C Times" pitchFamily="18" charset="0"/>
              </a:rPr>
              <a:t>Da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pretpostavime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sega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deka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vo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ovoj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sistem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dodademe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malo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koli~estvo</a:t>
            </a:r>
            <a:endParaRPr lang="en-US" sz="1800" dirty="0" smtClean="0">
              <a:latin typeface="MAC C Times" pitchFamily="18" charset="0"/>
            </a:endParaRPr>
          </a:p>
          <a:p>
            <a:r>
              <a:rPr lang="en-US" sz="1800" i="1" dirty="0" err="1" smtClean="0">
                <a:latin typeface="MAC C Times" pitchFamily="18" charset="0"/>
              </a:rPr>
              <a:t>na</a:t>
            </a:r>
            <a:r>
              <a:rPr lang="en-US" sz="1800" i="1" dirty="0" smtClean="0">
                <a:latin typeface="MAC C Times" pitchFamily="18" charset="0"/>
              </a:rPr>
              <a:t> </a:t>
            </a:r>
            <a:r>
              <a:rPr lang="en-US" sz="1800" i="1" dirty="0" err="1" smtClean="0">
                <a:latin typeface="MAC C Times" pitchFamily="18" charset="0"/>
              </a:rPr>
              <a:t>nekoja</a:t>
            </a:r>
            <a:r>
              <a:rPr lang="en-US" sz="1800" i="1" dirty="0" smtClean="0">
                <a:latin typeface="MAC C Times" pitchFamily="18" charset="0"/>
              </a:rPr>
              <a:t> </a:t>
            </a:r>
            <a:r>
              <a:rPr lang="en-US" sz="1800" i="1" dirty="0" err="1" smtClean="0">
                <a:latin typeface="MAC C Times" pitchFamily="18" charset="0"/>
              </a:rPr>
              <a:t>jaka</a:t>
            </a:r>
            <a:r>
              <a:rPr lang="en-US" sz="1800" i="1" dirty="0" smtClean="0">
                <a:latin typeface="MAC C Times" pitchFamily="18" charset="0"/>
              </a:rPr>
              <a:t> </a:t>
            </a:r>
            <a:r>
              <a:rPr lang="en-US" sz="1800" i="1" dirty="0" err="1" smtClean="0">
                <a:latin typeface="MAC C Times" pitchFamily="18" charset="0"/>
              </a:rPr>
              <a:t>kiselina</a:t>
            </a:r>
            <a:r>
              <a:rPr lang="en-US" sz="1800" i="1" dirty="0" smtClean="0">
                <a:latin typeface="MAC C Times" pitchFamily="18" charset="0"/>
              </a:rPr>
              <a:t> </a:t>
            </a:r>
            <a:r>
              <a:rPr lang="en-US" sz="1800" i="1" dirty="0" smtClean="0">
                <a:latin typeface="+mj-lt"/>
              </a:rPr>
              <a:t>HA. HA </a:t>
            </a:r>
            <a:r>
              <a:rPr lang="en-US" sz="1800" i="1" dirty="0" smtClean="0">
                <a:latin typeface="+mj-lt"/>
                <a:sym typeface="Wingdings" pitchFamily="2" charset="2"/>
              </a:rPr>
              <a:t> H</a:t>
            </a:r>
            <a:r>
              <a:rPr lang="en-US" sz="1800" i="1" baseline="30000" dirty="0" smtClean="0">
                <a:latin typeface="+mj-lt"/>
                <a:sym typeface="Wingdings" pitchFamily="2" charset="2"/>
              </a:rPr>
              <a:t>+</a:t>
            </a:r>
            <a:r>
              <a:rPr lang="en-US" sz="1800" i="1" dirty="0" smtClean="0">
                <a:latin typeface="+mj-lt"/>
                <a:sym typeface="Wingdings" pitchFamily="2" charset="2"/>
              </a:rPr>
              <a:t> + A</a:t>
            </a:r>
            <a:r>
              <a:rPr lang="en-US" sz="1800" i="1" baseline="30000" dirty="0" smtClean="0">
                <a:latin typeface="+mj-lt"/>
                <a:sym typeface="Wingdings" pitchFamily="2" charset="2"/>
              </a:rPr>
              <a:t>-</a:t>
            </a:r>
          </a:p>
          <a:p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Bidej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}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jakata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kiselina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smtClean="0">
                <a:latin typeface="+mj-lt"/>
                <a:sym typeface="Wingdings" pitchFamily="2" charset="2"/>
              </a:rPr>
              <a:t>HA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potpolno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}e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disocira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}e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dade</a:t>
            </a:r>
            <a:r>
              <a:rPr lang="en-US" sz="1800" dirty="0" smtClean="0">
                <a:latin typeface="+mj-lt"/>
                <a:sym typeface="Wingdings" pitchFamily="2" charset="2"/>
              </a:rPr>
              <a:t> H</a:t>
            </a:r>
            <a:r>
              <a:rPr lang="en-US" sz="1800" baseline="30000" dirty="0" smtClean="0">
                <a:latin typeface="+mj-lt"/>
                <a:sym typeface="Wingdings" pitchFamily="2" charset="2"/>
              </a:rPr>
              <a:t>+</a:t>
            </a:r>
            <a:r>
              <a:rPr lang="en-US" sz="1800" dirty="0" smtClean="0">
                <a:latin typeface="+mj-lt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joni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,</a:t>
            </a:r>
          </a:p>
          <a:p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koi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se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nositeli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kiselite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svojstva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, toga{ }e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dojde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do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reakcija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na</a:t>
            </a:r>
            <a:endParaRPr lang="en-US" sz="1800" dirty="0" smtClean="0">
              <a:latin typeface="MAC C Times" pitchFamily="18" charset="0"/>
              <a:sym typeface="Wingdings" pitchFamily="2" charset="2"/>
            </a:endParaRPr>
          </a:p>
          <a:p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acetatnite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joni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solta</a:t>
            </a:r>
            <a:r>
              <a:rPr lang="en-US" sz="1800" dirty="0" smtClean="0">
                <a:latin typeface="+mj-lt"/>
                <a:sym typeface="Wingdings" pitchFamily="2" charset="2"/>
              </a:rPr>
              <a:t> CH</a:t>
            </a:r>
            <a:r>
              <a:rPr lang="en-US" sz="1800" baseline="-25000" dirty="0" smtClean="0">
                <a:latin typeface="+mj-lt"/>
                <a:sym typeface="Wingdings" pitchFamily="2" charset="2"/>
              </a:rPr>
              <a:t>3</a:t>
            </a:r>
            <a:r>
              <a:rPr lang="en-US" sz="1800" dirty="0" smtClean="0">
                <a:latin typeface="+mj-lt"/>
                <a:sym typeface="Wingdings" pitchFamily="2" charset="2"/>
              </a:rPr>
              <a:t>COONA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prisutna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vo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puferot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, so </a:t>
            </a:r>
            <a:r>
              <a:rPr lang="en-US" sz="1800" dirty="0" smtClean="0">
                <a:latin typeface="+mj-lt"/>
                <a:sym typeface="Wingdings" pitchFamily="2" charset="2"/>
              </a:rPr>
              <a:t>H</a:t>
            </a:r>
            <a:r>
              <a:rPr lang="en-US" sz="1800" baseline="30000" dirty="0" smtClean="0">
                <a:latin typeface="+mj-lt"/>
                <a:sym typeface="Wingdings" pitchFamily="2" charset="2"/>
              </a:rPr>
              <a:t>+</a:t>
            </a:r>
            <a:r>
              <a:rPr lang="en-US" sz="1800" dirty="0" smtClean="0">
                <a:latin typeface="+mj-lt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jonite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</a:p>
          <a:p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{to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sme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gi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dobile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disociranata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jaka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kiselina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. </a:t>
            </a:r>
          </a:p>
          <a:p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Kako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rezultat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taa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reakcija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}e se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dobie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slaba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nedisocirana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ocetna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</a:p>
          <a:p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kiselina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(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taa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rekovme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glavno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postoi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vo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molekulska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nedisocirana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forma), </a:t>
            </a:r>
          </a:p>
          <a:p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pa taka }e se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spre~i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naglata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promena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smtClean="0">
                <a:latin typeface="+mj-lt"/>
                <a:sym typeface="Wingdings" pitchFamily="2" charset="2"/>
              </a:rPr>
              <a:t>pH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MAC C Times" pitchFamily="18" charset="0"/>
                <a:sym typeface="Wingdings" pitchFamily="2" charset="2"/>
              </a:rPr>
              <a:t>rastvorot</a:t>
            </a:r>
            <a:r>
              <a:rPr lang="en-US" sz="1800" dirty="0" smtClean="0">
                <a:latin typeface="MAC C Times" pitchFamily="18" charset="0"/>
                <a:sym typeface="Wingdings" pitchFamily="2" charset="2"/>
              </a:rPr>
              <a:t>.</a:t>
            </a:r>
          </a:p>
          <a:p>
            <a:endParaRPr lang="en-US" sz="1800" i="1" baseline="30000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85918" y="1000108"/>
            <a:ext cx="5934638" cy="523220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MAC C Times" pitchFamily="18" charset="0"/>
              </a:rPr>
              <a:t>Mehanizam</a:t>
            </a:r>
            <a:r>
              <a:rPr lang="en-US" sz="2800" dirty="0" smtClean="0">
                <a:latin typeface="MAC C Times" pitchFamily="18" charset="0"/>
              </a:rPr>
              <a:t> </a:t>
            </a:r>
            <a:r>
              <a:rPr lang="en-US" sz="2800" dirty="0" err="1" smtClean="0">
                <a:latin typeface="MAC C Times" pitchFamily="18" charset="0"/>
              </a:rPr>
              <a:t>na</a:t>
            </a:r>
            <a:r>
              <a:rPr lang="en-US" sz="2800" dirty="0" smtClean="0">
                <a:latin typeface="MAC C Times" pitchFamily="18" charset="0"/>
              </a:rPr>
              <a:t> </a:t>
            </a:r>
            <a:r>
              <a:rPr lang="en-US" sz="2800" dirty="0" err="1" smtClean="0">
                <a:latin typeface="MAC C Times" pitchFamily="18" charset="0"/>
              </a:rPr>
              <a:t>dejstvo</a:t>
            </a:r>
            <a:r>
              <a:rPr lang="en-US" sz="2800" dirty="0" smtClean="0">
                <a:latin typeface="MAC C Times" pitchFamily="18" charset="0"/>
              </a:rPr>
              <a:t> </a:t>
            </a:r>
            <a:r>
              <a:rPr lang="en-US" sz="2800" dirty="0" err="1" smtClean="0">
                <a:latin typeface="MAC C Times" pitchFamily="18" charset="0"/>
              </a:rPr>
              <a:t>na</a:t>
            </a:r>
            <a:r>
              <a:rPr lang="en-US" sz="2800" dirty="0" smtClean="0">
                <a:latin typeface="MAC C Times" pitchFamily="18" charset="0"/>
              </a:rPr>
              <a:t> </a:t>
            </a:r>
            <a:r>
              <a:rPr lang="en-US" sz="2800" dirty="0" err="1" smtClean="0">
                <a:latin typeface="MAC C Times" pitchFamily="18" charset="0"/>
              </a:rPr>
              <a:t>puferite</a:t>
            </a:r>
            <a:endParaRPr lang="mk-MK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620000" cy="5214974"/>
          </a:xfrm>
        </p:spPr>
        <p:txBody>
          <a:bodyPr/>
          <a:lstStyle/>
          <a:p>
            <a:pPr algn="l"/>
            <a:r>
              <a:rPr lang="en-US" sz="2200" dirty="0" smtClean="0">
                <a:latin typeface="MAC C Times" pitchFamily="18" charset="0"/>
              </a:rPr>
              <a:t>Po </a:t>
            </a:r>
            <a:r>
              <a:rPr lang="en-US" sz="2200" dirty="0" err="1" smtClean="0">
                <a:latin typeface="MAC C Times" pitchFamily="18" charset="0"/>
              </a:rPr>
              <a:t>analogija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prethodniot</a:t>
            </a:r>
            <a:r>
              <a:rPr lang="en-US" sz="2200" dirty="0" smtClean="0">
                <a:latin typeface="MAC C Times" pitchFamily="18" charset="0"/>
              </a:rPr>
              <a:t> primer, </a:t>
            </a:r>
            <a:r>
              <a:rPr lang="en-US" sz="2200" dirty="0" err="1" smtClean="0">
                <a:latin typeface="MAC C Times" pitchFamily="18" charset="0"/>
              </a:rPr>
              <a:t>mo`e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da</a:t>
            </a:r>
            <a:r>
              <a:rPr lang="en-US" sz="2200" dirty="0" smtClean="0">
                <a:latin typeface="MAC C Times" pitchFamily="18" charset="0"/>
              </a:rPr>
              <a:t> se </a:t>
            </a:r>
            <a:r>
              <a:rPr lang="en-US" sz="2200" dirty="0" err="1" smtClean="0">
                <a:latin typeface="MAC C Times" pitchFamily="18" charset="0"/>
              </a:rPr>
              <a:t>objasnat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situacii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koga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vo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rastvor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kiselinski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pufer</a:t>
            </a:r>
            <a:r>
              <a:rPr lang="en-US" sz="2200" dirty="0" smtClean="0">
                <a:latin typeface="MAC C Times" pitchFamily="18" charset="0"/>
              </a:rPr>
              <a:t> se </a:t>
            </a:r>
            <a:r>
              <a:rPr lang="en-US" sz="2200" dirty="0" err="1" smtClean="0">
                <a:latin typeface="MAC C Times" pitchFamily="18" charset="0"/>
              </a:rPr>
              <a:t>dodava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jaka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baza</a:t>
            </a:r>
            <a:r>
              <a:rPr lang="en-US" sz="2200" dirty="0" smtClean="0">
                <a:latin typeface="MAC C Times" pitchFamily="18" charset="0"/>
              </a:rPr>
              <a:t> (</a:t>
            </a:r>
            <a:r>
              <a:rPr lang="en-US" sz="2200" dirty="0" err="1" smtClean="0">
                <a:latin typeface="+mn-lt"/>
              </a:rPr>
              <a:t>NaOH</a:t>
            </a:r>
            <a:r>
              <a:rPr lang="en-US" sz="2200" dirty="0" smtClean="0">
                <a:latin typeface="MAC C Times" pitchFamily="18" charset="0"/>
              </a:rPr>
              <a:t>),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primer. Toga{ </a:t>
            </a:r>
            <a:r>
              <a:rPr lang="en-US" sz="2200" dirty="0" err="1" smtClean="0">
                <a:latin typeface="MAC C Times" pitchFamily="18" charset="0"/>
              </a:rPr>
              <a:t>protonite</a:t>
            </a:r>
            <a:r>
              <a:rPr lang="en-US" sz="2200" dirty="0" smtClean="0">
                <a:latin typeface="MAC C Times" pitchFamily="18" charset="0"/>
              </a:rPr>
              <a:t> (</a:t>
            </a:r>
            <a:r>
              <a:rPr lang="en-US" sz="2200" dirty="0" smtClean="0"/>
              <a:t>H</a:t>
            </a:r>
            <a:r>
              <a:rPr lang="en-US" sz="2200" baseline="30000" dirty="0" smtClean="0"/>
              <a:t>+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jonite</a:t>
            </a:r>
            <a:r>
              <a:rPr lang="en-US" sz="2200" dirty="0" smtClean="0">
                <a:latin typeface="MAC C Times" pitchFamily="18" charset="0"/>
              </a:rPr>
              <a:t>)  {to </a:t>
            </a:r>
            <a:r>
              <a:rPr lang="en-US" sz="2200" dirty="0" err="1" smtClean="0">
                <a:latin typeface="MAC C Times" pitchFamily="18" charset="0"/>
              </a:rPr>
              <a:t>gi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ima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prisutni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disocijacijata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ocetnata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kiselina</a:t>
            </a:r>
            <a:r>
              <a:rPr lang="en-US" sz="2200" dirty="0" smtClean="0">
                <a:latin typeface="MAC C Times" pitchFamily="18" charset="0"/>
              </a:rPr>
              <a:t>, }e </a:t>
            </a:r>
            <a:r>
              <a:rPr lang="en-US" sz="2200" dirty="0" err="1" smtClean="0">
                <a:latin typeface="MAC C Times" pitchFamily="18" charset="0"/>
              </a:rPr>
              <a:t>reagiraat</a:t>
            </a:r>
            <a:r>
              <a:rPr lang="en-US" sz="2200" dirty="0" smtClean="0">
                <a:latin typeface="MAC C Times" pitchFamily="18" charset="0"/>
              </a:rPr>
              <a:t> so</a:t>
            </a:r>
            <a:r>
              <a:rPr lang="en-US" sz="2200" dirty="0" smtClean="0"/>
              <a:t> OH</a:t>
            </a:r>
            <a:r>
              <a:rPr lang="en-US" sz="2200" baseline="30000" dirty="0" smtClean="0"/>
              <a:t>-</a:t>
            </a:r>
            <a:r>
              <a:rPr lang="en-US" sz="2200" dirty="0" smtClean="0"/>
              <a:t> </a:t>
            </a:r>
            <a:r>
              <a:rPr lang="en-US" sz="2200" dirty="0" err="1" smtClean="0">
                <a:latin typeface="MAC C Times" pitchFamily="18" charset="0"/>
              </a:rPr>
              <a:t>jonite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jakata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baza</a:t>
            </a:r>
            <a:r>
              <a:rPr lang="en-US" sz="2200" dirty="0" smtClean="0">
                <a:latin typeface="MAC C Times" pitchFamily="18" charset="0"/>
              </a:rPr>
              <a:t>,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}e </a:t>
            </a:r>
            <a:r>
              <a:rPr lang="en-US" sz="2200" dirty="0" err="1" smtClean="0">
                <a:latin typeface="MAC C Times" pitchFamily="18" charset="0"/>
              </a:rPr>
              <a:t>gi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neutraliziraat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gradej</a:t>
            </a:r>
            <a:r>
              <a:rPr lang="en-US" sz="2200" dirty="0" smtClean="0">
                <a:latin typeface="MAC C Times" pitchFamily="18" charset="0"/>
              </a:rPr>
              <a:t>}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voda</a:t>
            </a:r>
            <a:r>
              <a:rPr lang="en-US" sz="2200" dirty="0" smtClean="0">
                <a:latin typeface="MAC C Times" pitchFamily="18" charset="0"/>
              </a:rPr>
              <a:t> so </a:t>
            </a:r>
            <a:r>
              <a:rPr lang="en-US" sz="2200" dirty="0" err="1" smtClean="0">
                <a:latin typeface="MAC C Times" pitchFamily="18" charset="0"/>
              </a:rPr>
              <a:t>niv</a:t>
            </a:r>
            <a:r>
              <a:rPr lang="en-US" sz="2200" dirty="0" smtClean="0">
                <a:latin typeface="MAC C Times" pitchFamily="18" charset="0"/>
              </a:rPr>
              <a:t>. </a:t>
            </a:r>
            <a:br>
              <a:rPr lang="en-US" sz="2200" dirty="0" smtClean="0">
                <a:latin typeface="MAC C Times" pitchFamily="18" charset="0"/>
              </a:rPr>
            </a:br>
            <a:r>
              <a:rPr lang="en-US" sz="2200" dirty="0" smtClean="0">
                <a:latin typeface="MAC C Times" pitchFamily="18" charset="0"/>
              </a:rPr>
              <a:t/>
            </a:r>
            <a:br>
              <a:rPr lang="en-US" sz="2200" dirty="0" smtClean="0">
                <a:latin typeface="MAC C Times" pitchFamily="18" charset="0"/>
              </a:rPr>
            </a:br>
            <a:r>
              <a:rPr lang="en-US" sz="2200" dirty="0" smtClean="0">
                <a:latin typeface="MAC C Times" pitchFamily="18" charset="0"/>
              </a:rPr>
              <a:t>-</a:t>
            </a:r>
            <a:r>
              <a:rPr lang="en-US" sz="2200" dirty="0" err="1" smtClean="0">
                <a:latin typeface="MAC C Times" pitchFamily="18" charset="0"/>
              </a:rPr>
              <a:t>Sli~na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logika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mo`e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da</a:t>
            </a:r>
            <a:r>
              <a:rPr lang="en-US" sz="2200" dirty="0" smtClean="0">
                <a:latin typeface="MAC C Times" pitchFamily="18" charset="0"/>
              </a:rPr>
              <a:t> se </a:t>
            </a:r>
            <a:r>
              <a:rPr lang="en-US" sz="2200" dirty="0" err="1" smtClean="0">
                <a:latin typeface="MAC C Times" pitchFamily="18" charset="0"/>
              </a:rPr>
              <a:t>primeni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kaj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baznite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puferi</a:t>
            </a:r>
            <a:r>
              <a:rPr lang="en-US" sz="2200" dirty="0" smtClean="0">
                <a:latin typeface="MAC C Times" pitchFamily="18" charset="0"/>
              </a:rPr>
              <a:t> (</a:t>
            </a:r>
            <a:r>
              <a:rPr lang="en-US" sz="2200" dirty="0" err="1" smtClean="0">
                <a:latin typeface="MAC C Times" pitchFamily="18" charset="0"/>
              </a:rPr>
              <a:t>kaj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amonija~en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pufer</a:t>
            </a:r>
            <a:r>
              <a:rPr lang="en-US" sz="2200" dirty="0" smtClean="0">
                <a:latin typeface="MAC C Times" pitchFamily="18" charset="0"/>
              </a:rPr>
              <a:t>, </a:t>
            </a:r>
            <a:r>
              <a:rPr lang="en-US" sz="2200" dirty="0" err="1" smtClean="0">
                <a:latin typeface="MAC C Times" pitchFamily="18" charset="0"/>
              </a:rPr>
              <a:t>obidete</a:t>
            </a:r>
            <a:r>
              <a:rPr lang="en-US" sz="2200" dirty="0" smtClean="0">
                <a:latin typeface="MAC C Times" pitchFamily="18" charset="0"/>
              </a:rPr>
              <a:t> se </a:t>
            </a:r>
            <a:r>
              <a:rPr lang="en-US" sz="2200" dirty="0" err="1" smtClean="0">
                <a:latin typeface="MAC C Times" pitchFamily="18" charset="0"/>
              </a:rPr>
              <a:t>da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objasnite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kako</a:t>
            </a:r>
            <a:r>
              <a:rPr lang="en-US" sz="2200" dirty="0" smtClean="0">
                <a:latin typeface="MAC C Times" pitchFamily="18" charset="0"/>
              </a:rPr>
              <a:t> bi </a:t>
            </a:r>
            <a:r>
              <a:rPr lang="en-US" sz="2200" dirty="0" err="1" smtClean="0">
                <a:latin typeface="MAC C Times" pitchFamily="18" charset="0"/>
              </a:rPr>
              <a:t>odel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mehanizmot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prezervacija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smtClean="0"/>
              <a:t>pH</a:t>
            </a:r>
            <a:r>
              <a:rPr lang="en-US" sz="2200" dirty="0" smtClean="0">
                <a:latin typeface="MAC C Times" pitchFamily="18" charset="0"/>
              </a:rPr>
              <a:t>, </a:t>
            </a:r>
            <a:r>
              <a:rPr lang="en-US" sz="2200" dirty="0" err="1" smtClean="0">
                <a:latin typeface="MAC C Times" pitchFamily="18" charset="0"/>
              </a:rPr>
              <a:t>koga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tamu</a:t>
            </a:r>
            <a:r>
              <a:rPr lang="en-US" sz="2200" dirty="0" smtClean="0">
                <a:latin typeface="MAC C Times" pitchFamily="18" charset="0"/>
              </a:rPr>
              <a:t> bi </a:t>
            </a:r>
            <a:r>
              <a:rPr lang="en-US" sz="2200" dirty="0" err="1" smtClean="0">
                <a:latin typeface="MAC C Times" pitchFamily="18" charset="0"/>
              </a:rPr>
              <a:t>dodale</a:t>
            </a:r>
            <a:r>
              <a:rPr lang="en-US" sz="2200" dirty="0" smtClean="0">
                <a:latin typeface="MAC C Times" pitchFamily="18" charset="0"/>
              </a:rPr>
              <a:t> mala </a:t>
            </a:r>
            <a:r>
              <a:rPr lang="en-US" sz="2200" dirty="0" err="1" smtClean="0">
                <a:latin typeface="MAC C Times" pitchFamily="18" charset="0"/>
              </a:rPr>
              <a:t>koli~ina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jaka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ili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jaka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baza</a:t>
            </a:r>
            <a:r>
              <a:rPr lang="en-US" sz="2200" dirty="0" smtClean="0">
                <a:latin typeface="MAC C Times" pitchFamily="18" charset="0"/>
              </a:rPr>
              <a:t>).</a:t>
            </a:r>
            <a:br>
              <a:rPr lang="en-US" sz="2200" dirty="0" smtClean="0">
                <a:latin typeface="MAC C Times" pitchFamily="18" charset="0"/>
              </a:rPr>
            </a:br>
            <a:r>
              <a:rPr lang="en-US" sz="2200" dirty="0" err="1" smtClean="0">
                <a:latin typeface="MAC C Times" pitchFamily="18" charset="0"/>
              </a:rPr>
              <a:t>Ako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imame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amonija~en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pufer</a:t>
            </a:r>
            <a:r>
              <a:rPr lang="en-US" sz="2200" dirty="0" smtClean="0">
                <a:latin typeface="MAC C Times" pitchFamily="18" charset="0"/>
              </a:rPr>
              <a:t>, </a:t>
            </a:r>
            <a:r>
              <a:rPr lang="en-US" sz="2200" dirty="0" err="1" smtClean="0">
                <a:latin typeface="MAC C Times" pitchFamily="18" charset="0"/>
              </a:rPr>
              <a:t>sostaven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smtClean="0"/>
              <a:t>NH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OH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smtClean="0"/>
              <a:t>NH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Cl</a:t>
            </a:r>
            <a:r>
              <a:rPr lang="en-US" sz="2200" dirty="0" smtClean="0">
                <a:latin typeface="MAC C Times" pitchFamily="18" charset="0"/>
              </a:rPr>
              <a:t>, toga{ </a:t>
            </a:r>
            <a:r>
              <a:rPr lang="en-US" sz="2200" dirty="0" err="1" smtClean="0">
                <a:latin typeface="MAC C Times" pitchFamily="18" charset="0"/>
              </a:rPr>
              <a:t>vo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ramnote`a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vo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voden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rastvor</a:t>
            </a:r>
            <a:r>
              <a:rPr lang="en-US" sz="2200" dirty="0" smtClean="0">
                <a:latin typeface="MAC C Times" pitchFamily="18" charset="0"/>
              </a:rPr>
              <a:t> }e </a:t>
            </a:r>
            <a:r>
              <a:rPr lang="en-US" sz="2200" dirty="0" err="1" smtClean="0">
                <a:latin typeface="MAC C Times" pitchFamily="18" charset="0"/>
              </a:rPr>
              <a:t>gi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imame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slednite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formi</a:t>
            </a:r>
            <a:r>
              <a:rPr lang="en-US" sz="2200" dirty="0" smtClean="0">
                <a:latin typeface="MAC C Times" pitchFamily="18" charset="0"/>
              </a:rPr>
              <a:t>:</a:t>
            </a:r>
            <a:br>
              <a:rPr lang="en-US" sz="2200" dirty="0" smtClean="0">
                <a:latin typeface="MAC C Times" pitchFamily="18" charset="0"/>
              </a:rPr>
            </a:br>
            <a:r>
              <a:rPr lang="en-US" sz="2200" dirty="0" smtClean="0">
                <a:latin typeface="MAC C Times" pitchFamily="18" charset="0"/>
              </a:rPr>
              <a:t/>
            </a:r>
            <a:br>
              <a:rPr lang="en-US" sz="2200" dirty="0" smtClean="0">
                <a:latin typeface="MAC C Times" pitchFamily="18" charset="0"/>
              </a:rPr>
            </a:br>
            <a:endParaRPr lang="mk-MK" sz="2200" dirty="0"/>
          </a:p>
        </p:txBody>
      </p:sp>
      <p:sp>
        <p:nvSpPr>
          <p:cNvPr id="3" name="Rectangle 2"/>
          <p:cNvSpPr/>
          <p:nvPr/>
        </p:nvSpPr>
        <p:spPr>
          <a:xfrm>
            <a:off x="1500166" y="5473029"/>
            <a:ext cx="1702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3 </a:t>
            </a:r>
            <a:r>
              <a:rPr lang="en-US" dirty="0" smtClean="0"/>
              <a:t>+ HOH</a:t>
            </a:r>
            <a:endParaRPr lang="mk-MK" dirty="0"/>
          </a:p>
        </p:txBody>
      </p:sp>
      <p:sp>
        <p:nvSpPr>
          <p:cNvPr id="4" name="Rectangle 3"/>
          <p:cNvSpPr/>
          <p:nvPr/>
        </p:nvSpPr>
        <p:spPr>
          <a:xfrm>
            <a:off x="3971943" y="5506066"/>
            <a:ext cx="1689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OH</a:t>
            </a:r>
            <a:r>
              <a:rPr lang="en-US" baseline="30000" dirty="0" smtClean="0"/>
              <a:t>-</a:t>
            </a:r>
            <a:r>
              <a:rPr lang="en-US" dirty="0" smtClean="0"/>
              <a:t> + 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endParaRPr lang="mk-MK" baseline="300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3857620" y="5713428"/>
            <a:ext cx="14287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rot="10800000" flipV="1">
            <a:off x="3100355" y="5769935"/>
            <a:ext cx="971579" cy="165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1478234" y="5896293"/>
            <a:ext cx="102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Cl</a:t>
            </a:r>
            <a:endParaRPr lang="mk-MK" dirty="0"/>
          </a:p>
        </p:txBody>
      </p:sp>
      <p:sp>
        <p:nvSpPr>
          <p:cNvPr id="8" name="Rectangle 7"/>
          <p:cNvSpPr/>
          <p:nvPr/>
        </p:nvSpPr>
        <p:spPr>
          <a:xfrm>
            <a:off x="3907126" y="5896293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 </a:t>
            </a:r>
            <a:r>
              <a:rPr lang="en-US" dirty="0" smtClean="0"/>
              <a:t>+ </a:t>
            </a:r>
            <a:r>
              <a:rPr lang="en-US" dirty="0" err="1" smtClean="0"/>
              <a:t>Cl</a:t>
            </a:r>
            <a:r>
              <a:rPr lang="en-US" dirty="0" smtClean="0"/>
              <a:t> </a:t>
            </a:r>
            <a:r>
              <a:rPr lang="en-US" baseline="30000" dirty="0" smtClean="0"/>
              <a:t>-</a:t>
            </a:r>
            <a:endParaRPr lang="mk-MK" baseline="300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3121308" y="6142056"/>
            <a:ext cx="64294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My Documents\Mike's Files\molecules\NH3NH4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2663" y="642918"/>
            <a:ext cx="8161337" cy="5375275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17725" y="1030268"/>
            <a:ext cx="34676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 </a:t>
            </a:r>
            <a:r>
              <a:rPr lang="en-US" dirty="0"/>
              <a:t> </a:t>
            </a:r>
            <a:r>
              <a:rPr lang="en-US" dirty="0" smtClean="0">
                <a:latin typeface="MAC C Times" pitchFamily="18" charset="0"/>
              </a:rPr>
              <a:t>}e </a:t>
            </a:r>
            <a:r>
              <a:rPr lang="en-US" dirty="0" err="1" smtClean="0">
                <a:latin typeface="MAC C Times" pitchFamily="18" charset="0"/>
              </a:rPr>
              <a:t>reagira</a:t>
            </a:r>
            <a:r>
              <a:rPr lang="en-US" dirty="0" smtClean="0">
                <a:latin typeface="MAC C Times" pitchFamily="18" charset="0"/>
              </a:rPr>
              <a:t> so </a:t>
            </a:r>
            <a:r>
              <a:rPr lang="en-US" dirty="0" smtClean="0"/>
              <a:t>OH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1828800" y="1293793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mk-MK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181600" y="1369993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mk-MK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39124" y="292222"/>
            <a:ext cx="81756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MAC C Times" pitchFamily="18" charset="0"/>
              </a:rPr>
              <a:t>Ako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dodademe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vakov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pufer</a:t>
            </a:r>
            <a:r>
              <a:rPr lang="en-US" sz="2000" dirty="0" smtClean="0">
                <a:latin typeface="MAC C Times" pitchFamily="18" charset="0"/>
              </a:rPr>
              <a:t> mala </a:t>
            </a:r>
            <a:r>
              <a:rPr lang="en-US" sz="2000" dirty="0" err="1" smtClean="0">
                <a:latin typeface="MAC C Times" pitchFamily="18" charset="0"/>
              </a:rPr>
              <a:t>koli~ina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silna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baza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>
                <a:latin typeface="MAC C Times" pitchFamily="18" charset="0"/>
              </a:rPr>
              <a:t>zna~i</a:t>
            </a:r>
            <a:r>
              <a:rPr lang="en-US" sz="2000" dirty="0" smtClean="0"/>
              <a:t> OH</a:t>
            </a:r>
            <a:r>
              <a:rPr lang="en-US" sz="2000" baseline="30000" dirty="0" smtClean="0"/>
              <a:t>-  </a:t>
            </a:r>
            <a:r>
              <a:rPr lang="en-US" sz="2000" dirty="0" err="1" smtClean="0">
                <a:latin typeface="MAC C Times" pitchFamily="18" charset="0"/>
              </a:rPr>
              <a:t>joni</a:t>
            </a:r>
            <a:r>
              <a:rPr lang="en-US" sz="2000" dirty="0" smtClean="0">
                <a:latin typeface="MAC C Times" pitchFamily="18" charset="0"/>
              </a:rPr>
              <a:t>)</a:t>
            </a:r>
            <a:r>
              <a:rPr lang="en-US" sz="2000" dirty="0" smtClean="0"/>
              <a:t> NH</a:t>
            </a:r>
            <a:r>
              <a:rPr lang="en-US" sz="2000" baseline="-25000" dirty="0" smtClean="0"/>
              <a:t>4</a:t>
            </a:r>
            <a:r>
              <a:rPr lang="en-US" sz="2000" baseline="30000" dirty="0"/>
              <a:t>+ </a:t>
            </a:r>
            <a:r>
              <a:rPr lang="en-US" sz="2000" dirty="0"/>
              <a:t> </a:t>
            </a:r>
            <a:r>
              <a:rPr lang="en-US" sz="2000" dirty="0" smtClean="0">
                <a:latin typeface="MAC C Times" pitchFamily="18" charset="0"/>
              </a:rPr>
              <a:t>}e </a:t>
            </a:r>
            <a:r>
              <a:rPr lang="en-US" sz="2000" dirty="0" err="1" smtClean="0">
                <a:latin typeface="MAC C Times" pitchFamily="18" charset="0"/>
              </a:rPr>
              <a:t>reagiraat</a:t>
            </a:r>
            <a:r>
              <a:rPr lang="en-US" sz="2000" dirty="0" smtClean="0">
                <a:latin typeface="MAC C Times" pitchFamily="18" charset="0"/>
              </a:rPr>
              <a:t> so </a:t>
            </a:r>
            <a:r>
              <a:rPr lang="en-US" sz="2000" dirty="0" smtClean="0"/>
              <a:t>OH</a:t>
            </a:r>
            <a:r>
              <a:rPr lang="en-US" sz="2000" baseline="30000" dirty="0" smtClean="0"/>
              <a:t>- </a:t>
            </a:r>
            <a:r>
              <a:rPr lang="en-US" sz="2000" dirty="0" err="1" smtClean="0">
                <a:latin typeface="MAC C Times" pitchFamily="18" charset="0"/>
              </a:rPr>
              <a:t>i</a:t>
            </a:r>
            <a:r>
              <a:rPr lang="en-US" sz="2000" dirty="0" smtClean="0">
                <a:latin typeface="MAC C Times" pitchFamily="18" charset="0"/>
              </a:rPr>
              <a:t> }e se </a:t>
            </a:r>
            <a:r>
              <a:rPr lang="en-US" sz="2000" dirty="0" err="1" smtClean="0">
                <a:latin typeface="MAC C Times" pitchFamily="18" charset="0"/>
              </a:rPr>
              <a:t>dobiva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slaba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baza</a:t>
            </a:r>
            <a:endParaRPr lang="en-US" sz="2000" dirty="0">
              <a:latin typeface="MAC C Times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939124" y="292222"/>
            <a:ext cx="79191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MAC C Times" pitchFamily="18" charset="0"/>
              </a:rPr>
              <a:t>Ako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dodademe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vakov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pufer</a:t>
            </a:r>
            <a:r>
              <a:rPr lang="en-US" sz="2000" dirty="0" smtClean="0">
                <a:latin typeface="MAC C Times" pitchFamily="18" charset="0"/>
              </a:rPr>
              <a:t> mala </a:t>
            </a:r>
            <a:r>
              <a:rPr lang="en-US" sz="2000" dirty="0" err="1" smtClean="0">
                <a:latin typeface="MAC C Times" pitchFamily="18" charset="0"/>
              </a:rPr>
              <a:t>koli~ina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silna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kiselina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>
                <a:latin typeface="MAC C Times" pitchFamily="18" charset="0"/>
              </a:rPr>
              <a:t>zna~i</a:t>
            </a:r>
            <a:r>
              <a:rPr lang="en-US" sz="2000" dirty="0" smtClean="0"/>
              <a:t> H</a:t>
            </a:r>
            <a:r>
              <a:rPr lang="en-US" sz="2000" baseline="30000" dirty="0" smtClean="0"/>
              <a:t>+  </a:t>
            </a:r>
            <a:r>
              <a:rPr lang="en-US" sz="2000" dirty="0" err="1" smtClean="0">
                <a:latin typeface="MAC C Times" pitchFamily="18" charset="0"/>
              </a:rPr>
              <a:t>joni</a:t>
            </a:r>
            <a:r>
              <a:rPr lang="en-US" sz="2000" dirty="0" smtClean="0">
                <a:latin typeface="MAC C Times" pitchFamily="18" charset="0"/>
              </a:rPr>
              <a:t>)</a:t>
            </a:r>
            <a:r>
              <a:rPr lang="en-US" sz="2000" dirty="0" smtClean="0"/>
              <a:t> NH</a:t>
            </a:r>
            <a:r>
              <a:rPr lang="en-US" sz="2000" baseline="-25000" dirty="0" smtClean="0"/>
              <a:t>3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MAC C Times" pitchFamily="18" charset="0"/>
              </a:rPr>
              <a:t>}e </a:t>
            </a:r>
            <a:r>
              <a:rPr lang="en-US" sz="2000" dirty="0" err="1" smtClean="0">
                <a:latin typeface="MAC C Times" pitchFamily="18" charset="0"/>
              </a:rPr>
              <a:t>reagira</a:t>
            </a:r>
            <a:r>
              <a:rPr lang="en-US" sz="2000" dirty="0" smtClean="0">
                <a:latin typeface="MAC C Times" pitchFamily="18" charset="0"/>
              </a:rPr>
              <a:t> so </a:t>
            </a:r>
            <a:r>
              <a:rPr lang="en-US" sz="2000" dirty="0" smtClean="0"/>
              <a:t>H</a:t>
            </a:r>
            <a:r>
              <a:rPr lang="en-US" sz="2000" baseline="30000" dirty="0" smtClean="0"/>
              <a:t>+ </a:t>
            </a:r>
            <a:r>
              <a:rPr lang="en-US" sz="2000" dirty="0" err="1" smtClean="0">
                <a:latin typeface="MAC C Times" pitchFamily="18" charset="0"/>
              </a:rPr>
              <a:t>i</a:t>
            </a:r>
            <a:r>
              <a:rPr lang="en-US" sz="2000" dirty="0" smtClean="0">
                <a:latin typeface="MAC C Times" pitchFamily="18" charset="0"/>
              </a:rPr>
              <a:t> }e se </a:t>
            </a:r>
            <a:r>
              <a:rPr lang="en-US" sz="2000" dirty="0" err="1" smtClean="0">
                <a:latin typeface="MAC C Times" pitchFamily="18" charset="0"/>
              </a:rPr>
              <a:t>dobiva</a:t>
            </a:r>
            <a:r>
              <a:rPr lang="en-US" sz="2000" dirty="0" smtClean="0">
                <a:latin typeface="MAC C Times" pitchFamily="18" charset="0"/>
              </a:rPr>
              <a:t> sol 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Cl</a:t>
            </a:r>
            <a:endParaRPr lang="en-US" sz="2000" dirty="0">
              <a:latin typeface="MAC C Times" pitchFamily="18" charset="0"/>
            </a:endParaRPr>
          </a:p>
        </p:txBody>
      </p:sp>
      <p:pic>
        <p:nvPicPr>
          <p:cNvPr id="4" name="Picture 3" descr="D:\My Documents\Mike's Files\molecules\NH3NH4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219200"/>
            <a:ext cx="8161338" cy="5375275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17725" y="1870075"/>
            <a:ext cx="3175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NH</a:t>
            </a:r>
            <a:r>
              <a:rPr lang="en-US" baseline="-25000" dirty="0"/>
              <a:t>3</a:t>
            </a:r>
            <a:r>
              <a:rPr lang="en-US" baseline="30000" dirty="0"/>
              <a:t> </a:t>
            </a:r>
            <a:r>
              <a:rPr lang="en-US" dirty="0"/>
              <a:t> </a:t>
            </a:r>
            <a:r>
              <a:rPr lang="en-US" dirty="0" smtClean="0">
                <a:latin typeface="MAC C Times" pitchFamily="18" charset="0"/>
              </a:rPr>
              <a:t>}e </a:t>
            </a:r>
            <a:r>
              <a:rPr lang="en-US" dirty="0" err="1" smtClean="0">
                <a:latin typeface="MAC C Times" pitchFamily="18" charset="0"/>
              </a:rPr>
              <a:t>reagira</a:t>
            </a:r>
            <a:r>
              <a:rPr lang="en-US" dirty="0" smtClean="0">
                <a:latin typeface="MAC C Times" pitchFamily="18" charset="0"/>
              </a:rPr>
              <a:t> so </a:t>
            </a:r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3200400" y="2362200"/>
            <a:ext cx="762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mk-MK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3810000" y="22860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mk-MK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876800" y="2286000"/>
            <a:ext cx="20574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mk-MK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71604" y="1928802"/>
          <a:ext cx="6096000" cy="30175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MAC C Times" pitchFamily="18" charset="0"/>
                        </a:rPr>
                        <a:t>Supstanca</a:t>
                      </a:r>
                      <a:endParaRPr lang="en-US" dirty="0">
                        <a:latin typeface="MAC C Times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MAC C Times" pitchFamily="18" charset="0"/>
                        </a:rPr>
                        <a:t>Optimalno</a:t>
                      </a:r>
                      <a:r>
                        <a:rPr lang="en-US" dirty="0" smtClean="0">
                          <a:latin typeface="MAC C Times" pitchFamily="18" charset="0"/>
                        </a:rPr>
                        <a:t> </a:t>
                      </a:r>
                      <a:r>
                        <a:rPr lang="en-US" dirty="0" smtClean="0">
                          <a:latin typeface="+mn-lt"/>
                        </a:rPr>
                        <a:t>pH</a:t>
                      </a:r>
                      <a:r>
                        <a:rPr lang="en-US" dirty="0" smtClean="0">
                          <a:latin typeface="MAC C Times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MAC C Times" pitchFamily="18" charset="0"/>
                        </a:rPr>
                        <a:t>podra~je</a:t>
                      </a:r>
                      <a:endParaRPr lang="en-US" dirty="0">
                        <a:latin typeface="MAC C Times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+mj-lt"/>
                        </a:rPr>
                        <a:t>HCl</a:t>
                      </a:r>
                      <a:r>
                        <a:rPr lang="en-US" dirty="0" smtClean="0">
                          <a:latin typeface="MAC C Times" pitchFamily="18" charset="0"/>
                        </a:rPr>
                        <a:t>, </a:t>
                      </a:r>
                      <a:r>
                        <a:rPr lang="en-US" dirty="0" err="1" smtClean="0">
                          <a:latin typeface="MAC C Times" pitchFamily="18" charset="0"/>
                        </a:rPr>
                        <a:t>Natrium</a:t>
                      </a:r>
                      <a:r>
                        <a:rPr lang="en-US" dirty="0" smtClean="0">
                          <a:latin typeface="MAC C Times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MAC C Times" pitchFamily="18" charset="0"/>
                        </a:rPr>
                        <a:t>citrat</a:t>
                      </a:r>
                      <a:endParaRPr lang="en-US" dirty="0">
                        <a:latin typeface="MAC C Times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/>
                        <a:t>1 - 5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MAC C Times" pitchFamily="18" charset="0"/>
                        </a:rPr>
                        <a:t>Limonska</a:t>
                      </a:r>
                      <a:r>
                        <a:rPr lang="en-US" dirty="0" smtClean="0">
                          <a:latin typeface="MAC C Times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MAC C Times" pitchFamily="18" charset="0"/>
                        </a:rPr>
                        <a:t>kiselina</a:t>
                      </a:r>
                      <a:r>
                        <a:rPr lang="en-US" dirty="0" smtClean="0">
                          <a:latin typeface="MAC C Times" pitchFamily="18" charset="0"/>
                        </a:rPr>
                        <a:t>, </a:t>
                      </a:r>
                      <a:r>
                        <a:rPr lang="en-US" dirty="0" err="1" smtClean="0">
                          <a:latin typeface="MAC C Times" pitchFamily="18" charset="0"/>
                        </a:rPr>
                        <a:t>Natrium</a:t>
                      </a:r>
                      <a:r>
                        <a:rPr lang="en-US" dirty="0" smtClean="0">
                          <a:latin typeface="MAC C Times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MAC C Times" pitchFamily="18" charset="0"/>
                        </a:rPr>
                        <a:t>citrat</a:t>
                      </a:r>
                      <a:endParaRPr lang="en-US" dirty="0">
                        <a:latin typeface="MAC C Times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/>
                        <a:t>2.5 - 5.6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MAC C Times" pitchFamily="18" charset="0"/>
                        </a:rPr>
                        <a:t>Ocetna</a:t>
                      </a:r>
                      <a:r>
                        <a:rPr lang="en-US" dirty="0" smtClean="0">
                          <a:latin typeface="MAC C Times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MAC C Times" pitchFamily="18" charset="0"/>
                        </a:rPr>
                        <a:t>kiselina</a:t>
                      </a:r>
                      <a:r>
                        <a:rPr lang="en-US" dirty="0" smtClean="0">
                          <a:latin typeface="MAC C Times" pitchFamily="18" charset="0"/>
                        </a:rPr>
                        <a:t>, </a:t>
                      </a:r>
                      <a:r>
                        <a:rPr lang="en-US" dirty="0" err="1" smtClean="0">
                          <a:latin typeface="MAC C Times" pitchFamily="18" charset="0"/>
                        </a:rPr>
                        <a:t>natrium</a:t>
                      </a:r>
                      <a:r>
                        <a:rPr lang="en-US" dirty="0" smtClean="0">
                          <a:latin typeface="MAC C Times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MAC C Times" pitchFamily="18" charset="0"/>
                        </a:rPr>
                        <a:t>acetat</a:t>
                      </a:r>
                      <a:endParaRPr lang="en-US" dirty="0">
                        <a:latin typeface="MAC C Times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/>
                        <a:t>3.7 - 5.6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u="none" dirty="0">
                          <a:hlinkClick r:id="rId2" action="ppaction://hlinkfile" tooltip="Disodium phosphate"/>
                        </a:rPr>
                        <a:t>Na</a:t>
                      </a:r>
                      <a:r>
                        <a:rPr lang="en-US" u="none" baseline="-25000" dirty="0">
                          <a:hlinkClick r:id="rId2" action="ppaction://hlinkfile" tooltip="Disodium phosphate"/>
                        </a:rPr>
                        <a:t>2</a:t>
                      </a:r>
                      <a:r>
                        <a:rPr lang="en-US" u="none" dirty="0">
                          <a:hlinkClick r:id="rId2" action="ppaction://hlinkfile" tooltip="Disodium phosphate"/>
                        </a:rPr>
                        <a:t>HPO</a:t>
                      </a:r>
                      <a:r>
                        <a:rPr lang="en-US" u="none" baseline="-25000" dirty="0">
                          <a:hlinkClick r:id="rId2" action="ppaction://hlinkfile" tooltip="Disodium phosphate"/>
                        </a:rPr>
                        <a:t>4</a:t>
                      </a:r>
                      <a:r>
                        <a:rPr lang="en-US" u="none" dirty="0"/>
                        <a:t>, </a:t>
                      </a:r>
                      <a:r>
                        <a:rPr lang="en-US" u="none" dirty="0">
                          <a:hlinkClick r:id="rId3" action="ppaction://hlinkfile" tooltip="Monosodium phosphate"/>
                        </a:rPr>
                        <a:t>NaH</a:t>
                      </a:r>
                      <a:r>
                        <a:rPr lang="en-US" u="none" baseline="-25000" dirty="0">
                          <a:hlinkClick r:id="rId3" action="ppaction://hlinkfile" tooltip="Monosodium phosphate"/>
                        </a:rPr>
                        <a:t>2</a:t>
                      </a:r>
                      <a:r>
                        <a:rPr lang="en-US" u="none" dirty="0">
                          <a:hlinkClick r:id="rId3" action="ppaction://hlinkfile" tooltip="Monosodium phosphate"/>
                        </a:rPr>
                        <a:t>PO</a:t>
                      </a:r>
                      <a:r>
                        <a:rPr lang="en-US" u="none" baseline="-25000" dirty="0">
                          <a:hlinkClick r:id="rId3" action="ppaction://hlinkfile" tooltip="Monosodium phosphate"/>
                        </a:rPr>
                        <a:t>4</a:t>
                      </a:r>
                      <a:endParaRPr lang="en-US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/>
                        <a:t>6 - 9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MAC C Times" pitchFamily="18" charset="0"/>
                        </a:rPr>
                        <a:t>Boraks</a:t>
                      </a:r>
                      <a:r>
                        <a:rPr lang="en-US" dirty="0" smtClean="0">
                          <a:latin typeface="MAC C Times" pitchFamily="18" charset="0"/>
                        </a:rPr>
                        <a:t>, </a:t>
                      </a:r>
                      <a:r>
                        <a:rPr lang="en-US" dirty="0" err="1" smtClean="0">
                          <a:latin typeface="MAC C Times" pitchFamily="18" charset="0"/>
                        </a:rPr>
                        <a:t>natrium</a:t>
                      </a:r>
                      <a:r>
                        <a:rPr lang="en-US" dirty="0" smtClean="0">
                          <a:latin typeface="MAC C Times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MAC C Times" pitchFamily="18" charset="0"/>
                        </a:rPr>
                        <a:t>hidroksid</a:t>
                      </a:r>
                      <a:endParaRPr lang="en-US" dirty="0">
                        <a:latin typeface="MAC C Times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/>
                        <a:t>9.2 - 11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24" y="714356"/>
            <a:ext cx="7997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MAC C Times" pitchFamily="18" charset="0"/>
                <a:cs typeface="Raavi" pitchFamily="2"/>
              </a:rPr>
              <a:t>Nekoi</a:t>
            </a:r>
            <a:r>
              <a:rPr lang="en-US" dirty="0" smtClean="0">
                <a:latin typeface="MAC C Times" pitchFamily="18" charset="0"/>
                <a:cs typeface="Raavi" pitchFamily="2"/>
              </a:rPr>
              <a:t> </a:t>
            </a:r>
            <a:r>
              <a:rPr lang="en-US" dirty="0" err="1" smtClean="0">
                <a:latin typeface="MAC C Times" pitchFamily="18" charset="0"/>
                <a:cs typeface="Raavi" pitchFamily="2"/>
              </a:rPr>
              <a:t>pova`ni</a:t>
            </a:r>
            <a:r>
              <a:rPr lang="en-US" dirty="0" smtClean="0">
                <a:latin typeface="MAC C Times" pitchFamily="18" charset="0"/>
                <a:cs typeface="Raavi" pitchFamily="2"/>
              </a:rPr>
              <a:t> </a:t>
            </a:r>
            <a:r>
              <a:rPr lang="en-US" dirty="0" err="1" smtClean="0">
                <a:latin typeface="MAC C Times" pitchFamily="18" charset="0"/>
                <a:cs typeface="Raavi" pitchFamily="2"/>
              </a:rPr>
              <a:t>puferski</a:t>
            </a:r>
            <a:r>
              <a:rPr lang="en-US" dirty="0" smtClean="0">
                <a:latin typeface="MAC C Times" pitchFamily="18" charset="0"/>
                <a:cs typeface="Raavi" pitchFamily="2"/>
              </a:rPr>
              <a:t> </a:t>
            </a:r>
            <a:r>
              <a:rPr lang="en-US" dirty="0" err="1" smtClean="0">
                <a:latin typeface="MAC C Times" pitchFamily="18" charset="0"/>
                <a:cs typeface="Raavi" pitchFamily="2"/>
              </a:rPr>
              <a:t>sistemi</a:t>
            </a:r>
            <a:r>
              <a:rPr lang="en-US" dirty="0" smtClean="0">
                <a:latin typeface="MAC C Times" pitchFamily="18" charset="0"/>
                <a:cs typeface="Raavi" pitchFamily="2"/>
              </a:rPr>
              <a:t>, </a:t>
            </a:r>
            <a:r>
              <a:rPr lang="en-US" dirty="0" err="1" smtClean="0">
                <a:latin typeface="MAC C Times" pitchFamily="18" charset="0"/>
                <a:cs typeface="Raavi" pitchFamily="2"/>
              </a:rPr>
              <a:t>i</a:t>
            </a:r>
            <a:r>
              <a:rPr lang="en-US" dirty="0" smtClean="0">
                <a:latin typeface="MAC C Times" pitchFamily="18" charset="0"/>
                <a:cs typeface="Raavi" pitchFamily="2"/>
              </a:rPr>
              <a:t> </a:t>
            </a:r>
            <a:r>
              <a:rPr lang="en-US" dirty="0" err="1" smtClean="0">
                <a:latin typeface="MAC C Times" pitchFamily="18" charset="0"/>
                <a:cs typeface="Raavi" pitchFamily="2"/>
              </a:rPr>
              <a:t>podra~jeto</a:t>
            </a:r>
            <a:r>
              <a:rPr lang="en-US" dirty="0" smtClean="0">
                <a:latin typeface="MAC C Times" pitchFamily="18" charset="0"/>
                <a:cs typeface="Raavi" pitchFamily="2"/>
              </a:rPr>
              <a:t> </a:t>
            </a:r>
            <a:r>
              <a:rPr lang="en-US" dirty="0" err="1" smtClean="0">
                <a:latin typeface="MAC C Times" pitchFamily="18" charset="0"/>
                <a:cs typeface="Raavi" pitchFamily="2"/>
              </a:rPr>
              <a:t>na</a:t>
            </a:r>
            <a:r>
              <a:rPr lang="en-US" dirty="0" smtClean="0">
                <a:latin typeface="MAC C Times" pitchFamily="18" charset="0"/>
                <a:cs typeface="Raavi" pitchFamily="2"/>
              </a:rPr>
              <a:t> </a:t>
            </a:r>
            <a:r>
              <a:rPr lang="en-US" dirty="0" smtClean="0">
                <a:latin typeface="+mj-lt"/>
                <a:cs typeface="Raavi" pitchFamily="2"/>
              </a:rPr>
              <a:t>pH</a:t>
            </a:r>
            <a:r>
              <a:rPr lang="en-US" dirty="0" smtClean="0">
                <a:latin typeface="MAC C Times" pitchFamily="18" charset="0"/>
                <a:cs typeface="Raavi" pitchFamily="2"/>
              </a:rPr>
              <a:t> </a:t>
            </a:r>
          </a:p>
          <a:p>
            <a:r>
              <a:rPr lang="en-US" dirty="0" err="1" smtClean="0">
                <a:latin typeface="MAC C Times" pitchFamily="18" charset="0"/>
                <a:cs typeface="Raavi" pitchFamily="2"/>
              </a:rPr>
              <a:t>kade</a:t>
            </a:r>
            <a:r>
              <a:rPr lang="en-US" dirty="0" smtClean="0">
                <a:latin typeface="MAC C Times" pitchFamily="18" charset="0"/>
                <a:cs typeface="Raavi" pitchFamily="2"/>
              </a:rPr>
              <a:t> </a:t>
            </a:r>
            <a:r>
              <a:rPr lang="en-US" dirty="0" err="1" smtClean="0">
                <a:latin typeface="MAC C Times" pitchFamily="18" charset="0"/>
                <a:cs typeface="Raavi" pitchFamily="2"/>
              </a:rPr>
              <a:t>ovie</a:t>
            </a:r>
            <a:r>
              <a:rPr lang="en-US" dirty="0" smtClean="0">
                <a:latin typeface="MAC C Times" pitchFamily="18" charset="0"/>
                <a:cs typeface="Raavi" pitchFamily="2"/>
              </a:rPr>
              <a:t> </a:t>
            </a:r>
            <a:r>
              <a:rPr lang="en-US" dirty="0" err="1" smtClean="0">
                <a:latin typeface="MAC C Times" pitchFamily="18" charset="0"/>
                <a:cs typeface="Raavi" pitchFamily="2"/>
              </a:rPr>
              <a:t>puferi</a:t>
            </a:r>
            <a:r>
              <a:rPr lang="en-US" dirty="0" smtClean="0">
                <a:latin typeface="MAC C Times" pitchFamily="18" charset="0"/>
                <a:cs typeface="Raavi" pitchFamily="2"/>
              </a:rPr>
              <a:t> </a:t>
            </a:r>
            <a:r>
              <a:rPr lang="en-US" dirty="0" err="1" smtClean="0">
                <a:latin typeface="MAC C Times" pitchFamily="18" charset="0"/>
                <a:cs typeface="Raavi" pitchFamily="2"/>
              </a:rPr>
              <a:t>poka`uvaat</a:t>
            </a:r>
            <a:r>
              <a:rPr lang="en-US" dirty="0" smtClean="0">
                <a:latin typeface="MAC C Times" pitchFamily="18" charset="0"/>
                <a:cs typeface="Raavi" pitchFamily="2"/>
              </a:rPr>
              <a:t> </a:t>
            </a:r>
            <a:r>
              <a:rPr lang="en-US" dirty="0" err="1" smtClean="0">
                <a:latin typeface="MAC C Times" pitchFamily="18" charset="0"/>
                <a:cs typeface="Raavi" pitchFamily="2"/>
              </a:rPr>
              <a:t>optimalno</a:t>
            </a:r>
            <a:r>
              <a:rPr lang="en-US" dirty="0" smtClean="0">
                <a:latin typeface="MAC C Times" pitchFamily="18" charset="0"/>
                <a:cs typeface="Raavi" pitchFamily="2"/>
              </a:rPr>
              <a:t> </a:t>
            </a:r>
            <a:r>
              <a:rPr lang="en-US" dirty="0" err="1" smtClean="0">
                <a:latin typeface="MAC C Times" pitchFamily="18" charset="0"/>
                <a:cs typeface="Raavi" pitchFamily="2"/>
              </a:rPr>
              <a:t>dejstvo</a:t>
            </a:r>
            <a:endParaRPr lang="mk-MK" dirty="0">
              <a:cs typeface="Raavi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857240"/>
            <a:ext cx="7620000" cy="3643330"/>
          </a:xfrm>
        </p:spPr>
        <p:txBody>
          <a:bodyPr/>
          <a:lstStyle/>
          <a:p>
            <a:pPr algn="l"/>
            <a:r>
              <a:rPr lang="en-US" sz="2600" i="1" dirty="0" err="1" smtClean="0">
                <a:latin typeface="MAC C Times" pitchFamily="18" charset="0"/>
              </a:rPr>
              <a:t>Kapacitet</a:t>
            </a:r>
            <a:r>
              <a:rPr lang="en-US" sz="2600" i="1" dirty="0" smtClean="0">
                <a:latin typeface="MAC C Times" pitchFamily="18" charset="0"/>
              </a:rPr>
              <a:t> </a:t>
            </a:r>
            <a:r>
              <a:rPr lang="en-US" sz="2600" i="1" dirty="0" err="1" smtClean="0">
                <a:latin typeface="MAC C Times" pitchFamily="18" charset="0"/>
              </a:rPr>
              <a:t>na</a:t>
            </a:r>
            <a:r>
              <a:rPr lang="en-US" sz="2600" i="1" dirty="0" smtClean="0">
                <a:latin typeface="MAC C Times" pitchFamily="18" charset="0"/>
              </a:rPr>
              <a:t> </a:t>
            </a:r>
            <a:r>
              <a:rPr lang="en-US" sz="2600" i="1" dirty="0" err="1" smtClean="0">
                <a:latin typeface="MAC C Times" pitchFamily="18" charset="0"/>
              </a:rPr>
              <a:t>puferite</a:t>
            </a:r>
            <a:r>
              <a:rPr lang="en-US" sz="2600" i="1" dirty="0" smtClean="0">
                <a:latin typeface="MAC C Times" pitchFamily="18" charset="0"/>
              </a:rPr>
              <a:t/>
            </a:r>
            <a:br>
              <a:rPr lang="en-US" sz="2600" i="1" dirty="0" smtClean="0">
                <a:latin typeface="MAC C Times" pitchFamily="18" charset="0"/>
              </a:rPr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100" dirty="0" smtClean="0">
                <a:latin typeface="MAC C Times" pitchFamily="18" charset="0"/>
              </a:rPr>
              <a:t>Pod </a:t>
            </a:r>
            <a:r>
              <a:rPr lang="en-US" sz="2100" dirty="0" err="1" smtClean="0">
                <a:latin typeface="MAC C Times" pitchFamily="18" charset="0"/>
              </a:rPr>
              <a:t>poimot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kapacitet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puferite</a:t>
            </a:r>
            <a:r>
              <a:rPr lang="en-US" sz="2100" dirty="0" smtClean="0">
                <a:latin typeface="MAC C Times" pitchFamily="18" charset="0"/>
              </a:rPr>
              <a:t> se </a:t>
            </a:r>
            <a:r>
              <a:rPr lang="en-US" sz="2100" dirty="0" err="1" smtClean="0">
                <a:latin typeface="MAC C Times" pitchFamily="18" charset="0"/>
              </a:rPr>
              <a:t>podrazbira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kolkavo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koli~estvo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kiselina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ili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baza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puferot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mo`e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da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neutralizira</a:t>
            </a:r>
            <a:r>
              <a:rPr lang="en-US" sz="2100" dirty="0" smtClean="0">
                <a:latin typeface="MAC C Times" pitchFamily="18" charset="0"/>
              </a:rPr>
              <a:t>, a </a:t>
            </a:r>
            <a:r>
              <a:rPr lang="en-US" sz="2100" dirty="0" err="1" smtClean="0">
                <a:latin typeface="MAC C Times" pitchFamily="18" charset="0"/>
              </a:rPr>
              <a:t>pritoa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smtClean="0"/>
              <a:t>pH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rastvorot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da</a:t>
            </a:r>
            <a:r>
              <a:rPr lang="en-US" sz="2100" dirty="0" smtClean="0">
                <a:latin typeface="MAC C Times" pitchFamily="18" charset="0"/>
              </a:rPr>
              <a:t> ne se </a:t>
            </a:r>
            <a:r>
              <a:rPr lang="en-US" sz="2100" dirty="0" err="1" smtClean="0">
                <a:latin typeface="MAC C Times" pitchFamily="18" charset="0"/>
              </a:rPr>
              <a:t>promeni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za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pove</a:t>
            </a:r>
            <a:r>
              <a:rPr lang="en-US" sz="2100" dirty="0" smtClean="0">
                <a:latin typeface="MAC C Times" pitchFamily="18" charset="0"/>
              </a:rPr>
              <a:t>}e </a:t>
            </a:r>
            <a:r>
              <a:rPr lang="en-US" sz="2100" dirty="0" err="1" smtClean="0">
                <a:latin typeface="MAC C Times" pitchFamily="18" charset="0"/>
              </a:rPr>
              <a:t>od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edna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smtClean="0">
                <a:latin typeface="+mn-lt"/>
              </a:rPr>
              <a:t>pH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edinica</a:t>
            </a:r>
            <a:r>
              <a:rPr lang="en-US" sz="2100" dirty="0" smtClean="0">
                <a:latin typeface="MAC C Times" pitchFamily="18" charset="0"/>
              </a:rPr>
              <a:t>. </a:t>
            </a:r>
            <a:r>
              <a:rPr lang="en-US" sz="2100" dirty="0" err="1" smtClean="0">
                <a:latin typeface="MAC C Times" pitchFamily="18" charset="0"/>
              </a:rPr>
              <a:t>Obi~no</a:t>
            </a:r>
            <a:r>
              <a:rPr lang="en-US" sz="2100" dirty="0" smtClean="0">
                <a:latin typeface="MAC C Times" pitchFamily="18" charset="0"/>
              </a:rPr>
              <a:t>, </a:t>
            </a:r>
            <a:r>
              <a:rPr lang="en-US" sz="2100" dirty="0" err="1" smtClean="0">
                <a:latin typeface="MAC C Times" pitchFamily="18" charset="0"/>
              </a:rPr>
              <a:t>za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da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imame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pogolem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kapacitet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eden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pufer</a:t>
            </a:r>
            <a:r>
              <a:rPr lang="en-US" sz="2100" dirty="0" smtClean="0">
                <a:latin typeface="MAC C Times" pitchFamily="18" charset="0"/>
              </a:rPr>
              <a:t>, </a:t>
            </a:r>
            <a:r>
              <a:rPr lang="en-US" sz="2100" dirty="0" err="1" smtClean="0">
                <a:latin typeface="MAC C Times" pitchFamily="18" charset="0"/>
              </a:rPr>
              <a:t>treba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da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imame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pogolemi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koncentracii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od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konstituentite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soodvetniot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pufer</a:t>
            </a:r>
            <a:r>
              <a:rPr lang="en-US" sz="2100" dirty="0" smtClean="0">
                <a:latin typeface="MAC C Times" pitchFamily="18" charset="0"/>
              </a:rPr>
              <a:t>. </a:t>
            </a:r>
            <a:br>
              <a:rPr lang="en-US" sz="2100" dirty="0" smtClean="0">
                <a:latin typeface="MAC C Times" pitchFamily="18" charset="0"/>
              </a:rPr>
            </a:br>
            <a:r>
              <a:rPr lang="en-US" sz="2100" dirty="0" err="1" smtClean="0">
                <a:latin typeface="MAC C Times" pitchFamily="18" charset="0"/>
              </a:rPr>
              <a:t>Najgolem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puferski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kapacitet</a:t>
            </a:r>
            <a:r>
              <a:rPr lang="en-US" sz="2100" dirty="0" smtClean="0">
                <a:latin typeface="MAC C Times" pitchFamily="18" charset="0"/>
              </a:rPr>
              <a:t> se </a:t>
            </a:r>
            <a:r>
              <a:rPr lang="en-US" sz="2100" dirty="0" err="1" smtClean="0">
                <a:latin typeface="MAC C Times" pitchFamily="18" charset="0"/>
              </a:rPr>
              <a:t>postignuva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koga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puferot</a:t>
            </a:r>
            <a:r>
              <a:rPr lang="en-US" sz="2100" dirty="0" smtClean="0">
                <a:latin typeface="MAC C Times" pitchFamily="18" charset="0"/>
              </a:rPr>
              <a:t> e </a:t>
            </a:r>
            <a:r>
              <a:rPr lang="en-US" sz="2100" dirty="0" err="1" smtClean="0">
                <a:latin typeface="MAC C Times" pitchFamily="18" charset="0"/>
              </a:rPr>
              <a:t>napraven</a:t>
            </a:r>
            <a:r>
              <a:rPr lang="en-US" sz="2100" dirty="0" smtClean="0">
                <a:latin typeface="MAC C Times" pitchFamily="18" charset="0"/>
              </a:rPr>
              <a:t> taka </a:t>
            </a:r>
            <a:r>
              <a:rPr lang="en-US" sz="2100" dirty="0" err="1" smtClean="0">
                <a:latin typeface="MAC C Times" pitchFamily="18" charset="0"/>
              </a:rPr>
              <a:t>da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negovata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smtClean="0">
                <a:latin typeface="+mn-lt"/>
              </a:rPr>
              <a:t>pH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vrednost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korespondira</a:t>
            </a:r>
            <a:r>
              <a:rPr lang="en-US" sz="2100" dirty="0" smtClean="0">
                <a:latin typeface="MAC C Times" pitchFamily="18" charset="0"/>
              </a:rPr>
              <a:t> so </a:t>
            </a:r>
            <a:r>
              <a:rPr lang="en-US" sz="2100" dirty="0" err="1" smtClean="0">
                <a:latin typeface="MAC C Times" pitchFamily="18" charset="0"/>
              </a:rPr>
              <a:t>negovata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+mn-lt"/>
              </a:rPr>
              <a:t>pK</a:t>
            </a:r>
            <a:r>
              <a:rPr lang="en-US" sz="2100" baseline="-25000" dirty="0" err="1" smtClean="0">
                <a:latin typeface="+mn-lt"/>
              </a:rPr>
              <a:t>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ili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/>
              <a:t>pK</a:t>
            </a:r>
            <a:r>
              <a:rPr lang="en-US" sz="2100" baseline="-25000" dirty="0" err="1" smtClean="0"/>
              <a:t>b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vrednost</a:t>
            </a:r>
            <a:r>
              <a:rPr lang="en-US" sz="2100" dirty="0" smtClean="0">
                <a:latin typeface="MAC C Times" pitchFamily="18" charset="0"/>
              </a:rPr>
              <a:t> (a </a:t>
            </a:r>
            <a:r>
              <a:rPr lang="en-US" sz="2100" dirty="0" err="1" smtClean="0">
                <a:latin typeface="MAC C Times" pitchFamily="18" charset="0"/>
              </a:rPr>
              <a:t>toa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zna~i</a:t>
            </a:r>
            <a:r>
              <a:rPr lang="en-US" sz="2100" dirty="0" smtClean="0">
                <a:latin typeface="MAC C Times" pitchFamily="18" charset="0"/>
              </a:rPr>
              <a:t>, </a:t>
            </a:r>
            <a:r>
              <a:rPr lang="en-US" sz="2100" dirty="0" err="1" smtClean="0">
                <a:latin typeface="MAC C Times" pitchFamily="18" charset="0"/>
              </a:rPr>
              <a:t>kiselinata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solta</a:t>
            </a:r>
            <a:r>
              <a:rPr lang="en-US" sz="2100" dirty="0" smtClean="0">
                <a:latin typeface="MAC C Times" pitchFamily="18" charset="0"/>
              </a:rPr>
              <a:t>, </a:t>
            </a:r>
            <a:r>
              <a:rPr lang="en-US" sz="2100" dirty="0" err="1" smtClean="0">
                <a:latin typeface="MAC C Times" pitchFamily="18" charset="0"/>
              </a:rPr>
              <a:t>ili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bazata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solta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da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bidat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vo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ekvimolarni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koncentracii</a:t>
            </a:r>
            <a:r>
              <a:rPr lang="en-US" sz="2100" dirty="0" smtClean="0">
                <a:latin typeface="MAC C Times" pitchFamily="18" charset="0"/>
              </a:rPr>
              <a:t>, </a:t>
            </a:r>
            <a:r>
              <a:rPr lang="en-US" sz="2100" dirty="0" err="1" smtClean="0">
                <a:latin typeface="MAC C Times" pitchFamily="18" charset="0"/>
              </a:rPr>
              <a:t>vidi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gi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izrazite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podolu</a:t>
            </a:r>
            <a:r>
              <a:rPr lang="en-US" sz="2100" dirty="0" smtClean="0">
                <a:latin typeface="MAC C Times" pitchFamily="18" charset="0"/>
              </a:rPr>
              <a:t>). Vo </a:t>
            </a:r>
            <a:r>
              <a:rPr lang="en-US" sz="2100" dirty="0" err="1" smtClean="0">
                <a:latin typeface="MAC C Times" pitchFamily="18" charset="0"/>
              </a:rPr>
              <a:t>takov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slu~aj</a:t>
            </a:r>
            <a:r>
              <a:rPr lang="en-US" sz="2100" dirty="0" smtClean="0">
                <a:latin typeface="MAC C Times" pitchFamily="18" charset="0"/>
              </a:rPr>
              <a:t>  </a:t>
            </a:r>
            <a:r>
              <a:rPr lang="en-US" sz="2100" dirty="0" err="1" smtClean="0">
                <a:latin typeface="MAC C Times" pitchFamily="18" charset="0"/>
              </a:rPr>
              <a:t>postoi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najgolema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sposobnost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za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neutralizacija</a:t>
            </a:r>
            <a:endParaRPr lang="mk-MK" sz="2100" dirty="0"/>
          </a:p>
        </p:txBody>
      </p:sp>
      <p:pic>
        <p:nvPicPr>
          <p:cNvPr id="116738" name="Picture 2" descr="\mathrm{\frac{dn}{d(pH)}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9025" y="-976313"/>
            <a:ext cx="495300" cy="447675"/>
          </a:xfrm>
          <a:prstGeom prst="rect">
            <a:avLst/>
          </a:prstGeom>
          <a:noFill/>
        </p:spPr>
      </p:pic>
      <p:pic>
        <p:nvPicPr>
          <p:cNvPr id="6" name="Picture 2" descr="\mbox{pH=p}K\mathrm{_a+\log_{10}\frac{[A^-]}{[HA]}}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5378184"/>
            <a:ext cx="3143272" cy="765460"/>
          </a:xfrm>
          <a:prstGeom prst="rect">
            <a:avLst/>
          </a:prstGeom>
          <a:noFill/>
        </p:spPr>
      </p:pic>
      <p:pic>
        <p:nvPicPr>
          <p:cNvPr id="7" name="Picture 2" descr="http://www.chemistry.wustl.edu/%7Ecourses/genchem/LabTutorials/Buffer/images/Eqn9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9" y="5429264"/>
            <a:ext cx="3143269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914400" y="71414"/>
            <a:ext cx="772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C C Times" pitchFamily="18" charset="0"/>
                <a:ea typeface="+mj-ea"/>
                <a:cs typeface="+mj-cs"/>
              </a:rPr>
              <a:t>Hidroliza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AC C Times" pitchFamily="18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857232"/>
            <a:ext cx="836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AC C Times" pitchFamily="18" charset="0"/>
              </a:rPr>
              <a:t>-</a:t>
            </a:r>
            <a:r>
              <a:rPr lang="en-US" b="1" i="1" dirty="0" err="1" smtClean="0">
                <a:latin typeface="MAC C Times" pitchFamily="18" charset="0"/>
              </a:rPr>
              <a:t>kiselinsko-bazni</a:t>
            </a:r>
            <a:r>
              <a:rPr lang="en-US" b="1" i="1" dirty="0" smtClean="0">
                <a:latin typeface="MAC C Times" pitchFamily="18" charset="0"/>
              </a:rPr>
              <a:t> </a:t>
            </a:r>
            <a:r>
              <a:rPr lang="en-US" b="1" i="1" dirty="0" err="1" smtClean="0">
                <a:latin typeface="MAC C Times" pitchFamily="18" charset="0"/>
              </a:rPr>
              <a:t>svojstva</a:t>
            </a:r>
            <a:r>
              <a:rPr lang="en-US" b="1" i="1" dirty="0" smtClean="0">
                <a:latin typeface="MAC C Times" pitchFamily="18" charset="0"/>
              </a:rPr>
              <a:t> </a:t>
            </a:r>
            <a:r>
              <a:rPr lang="en-US" b="1" i="1" dirty="0" err="1" smtClean="0">
                <a:latin typeface="MAC C Times" pitchFamily="18" charset="0"/>
              </a:rPr>
              <a:t>na</a:t>
            </a:r>
            <a:r>
              <a:rPr lang="en-US" b="1" i="1" dirty="0" smtClean="0">
                <a:latin typeface="MAC C Times" pitchFamily="18" charset="0"/>
              </a:rPr>
              <a:t> </a:t>
            </a:r>
            <a:r>
              <a:rPr lang="en-US" b="1" i="1" dirty="0" err="1" smtClean="0">
                <a:latin typeface="MAC C Times" pitchFamily="18" charset="0"/>
              </a:rPr>
              <a:t>rastvori</a:t>
            </a:r>
            <a:r>
              <a:rPr lang="en-US" b="1" i="1" dirty="0" smtClean="0">
                <a:latin typeface="MAC C Times" pitchFamily="18" charset="0"/>
              </a:rPr>
              <a:t> </a:t>
            </a:r>
            <a:r>
              <a:rPr lang="en-US" b="1" i="1" dirty="0" err="1" smtClean="0">
                <a:latin typeface="MAC C Times" pitchFamily="18" charset="0"/>
              </a:rPr>
              <a:t>na</a:t>
            </a:r>
            <a:r>
              <a:rPr lang="en-US" b="1" i="1" dirty="0" smtClean="0">
                <a:latin typeface="MAC C Times" pitchFamily="18" charset="0"/>
              </a:rPr>
              <a:t> </a:t>
            </a:r>
            <a:r>
              <a:rPr lang="en-US" b="1" i="1" dirty="0" err="1" smtClean="0">
                <a:latin typeface="MAC C Times" pitchFamily="18" charset="0"/>
              </a:rPr>
              <a:t>nekoi</a:t>
            </a:r>
            <a:r>
              <a:rPr lang="en-US" b="1" i="1" dirty="0" smtClean="0">
                <a:latin typeface="MAC C Times" pitchFamily="18" charset="0"/>
              </a:rPr>
              <a:t> soli-</a:t>
            </a:r>
            <a:endParaRPr lang="mk-MK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77722" y="1428736"/>
            <a:ext cx="809805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100" dirty="0" smtClean="0">
                <a:latin typeface="MAC C Times" pitchFamily="18" charset="0"/>
              </a:rPr>
              <a:t>-</a:t>
            </a:r>
            <a:r>
              <a:rPr lang="en-US" sz="2100" dirty="0" err="1" smtClean="0">
                <a:latin typeface="MAC C Times" pitchFamily="18" charset="0"/>
              </a:rPr>
              <a:t>Poznato</a:t>
            </a:r>
            <a:r>
              <a:rPr lang="en-US" sz="2100" dirty="0" smtClean="0">
                <a:latin typeface="MAC C Times" pitchFamily="18" charset="0"/>
              </a:rPr>
              <a:t> e </a:t>
            </a:r>
            <a:r>
              <a:rPr lang="en-US" sz="2100" dirty="0" err="1" smtClean="0">
                <a:latin typeface="MAC C Times" pitchFamily="18" charset="0"/>
              </a:rPr>
              <a:t>deka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pri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rastvoruvaweto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odredeni</a:t>
            </a:r>
            <a:r>
              <a:rPr lang="en-US" sz="2100" dirty="0" smtClean="0">
                <a:latin typeface="MAC C Times" pitchFamily="18" charset="0"/>
              </a:rPr>
              <a:t> soli</a:t>
            </a:r>
          </a:p>
          <a:p>
            <a:pPr algn="just"/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vo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voda</a:t>
            </a:r>
            <a:r>
              <a:rPr lang="en-US" sz="2100" dirty="0" smtClean="0">
                <a:latin typeface="MAC C Times" pitchFamily="18" charset="0"/>
              </a:rPr>
              <a:t>, </a:t>
            </a:r>
            <a:r>
              <a:rPr lang="en-US" sz="2100" dirty="0" err="1" smtClean="0">
                <a:latin typeface="MAC C Times" pitchFamily="18" charset="0"/>
              </a:rPr>
              <a:t>kako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primer </a:t>
            </a:r>
            <a:r>
              <a:rPr lang="en-US" sz="2100" dirty="0" err="1" smtClean="0">
                <a:latin typeface="+mj-lt"/>
              </a:rPr>
              <a:t>NaCl</a:t>
            </a:r>
            <a:r>
              <a:rPr lang="en-US" sz="2100" dirty="0" smtClean="0">
                <a:latin typeface="+mj-lt"/>
              </a:rPr>
              <a:t>, </a:t>
            </a:r>
            <a:r>
              <a:rPr lang="en-US" sz="2100" dirty="0" err="1" smtClean="0">
                <a:latin typeface="+mj-lt"/>
              </a:rPr>
              <a:t>KCl</a:t>
            </a:r>
            <a:r>
              <a:rPr lang="en-US" sz="2100" dirty="0" smtClean="0">
                <a:latin typeface="+mj-lt"/>
              </a:rPr>
              <a:t>, K</a:t>
            </a:r>
            <a:r>
              <a:rPr lang="en-US" sz="2100" baseline="-25000" dirty="0" smtClean="0">
                <a:latin typeface="+mj-lt"/>
              </a:rPr>
              <a:t>2</a:t>
            </a:r>
            <a:r>
              <a:rPr lang="en-US" sz="2100" dirty="0" smtClean="0">
                <a:latin typeface="+mj-lt"/>
              </a:rPr>
              <a:t>SO</a:t>
            </a:r>
            <a:r>
              <a:rPr lang="en-US" sz="2100" baseline="-25000" dirty="0" smtClean="0">
                <a:latin typeface="+mn-lt"/>
              </a:rPr>
              <a:t>4</a:t>
            </a:r>
            <a:r>
              <a:rPr lang="en-US" sz="2100" dirty="0" smtClean="0">
                <a:latin typeface="+mj-lt"/>
              </a:rPr>
              <a:t>, LiNO</a:t>
            </a:r>
            <a:r>
              <a:rPr lang="en-US" sz="2100" baseline="-25000" dirty="0" smtClean="0">
                <a:latin typeface="+mj-lt"/>
              </a:rPr>
              <a:t>3</a:t>
            </a:r>
            <a:r>
              <a:rPr lang="en-US" sz="2100" dirty="0" smtClean="0">
                <a:latin typeface="+mj-lt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i</a:t>
            </a:r>
            <a:r>
              <a:rPr lang="en-US" sz="2100" dirty="0" smtClean="0">
                <a:latin typeface="MAC C Times" pitchFamily="18" charset="0"/>
              </a:rPr>
              <a:t> sl.,</a:t>
            </a:r>
          </a:p>
          <a:p>
            <a:pPr algn="just"/>
            <a:r>
              <a:rPr lang="en-US" sz="2100" dirty="0" smtClean="0">
                <a:latin typeface="+mn-lt"/>
              </a:rPr>
              <a:t>pH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vodenite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rastvori</a:t>
            </a:r>
            <a:r>
              <a:rPr lang="en-US" sz="2100" dirty="0" smtClean="0">
                <a:latin typeface="MAC C Times" pitchFamily="18" charset="0"/>
              </a:rPr>
              <a:t> ne se </a:t>
            </a:r>
            <a:r>
              <a:rPr lang="en-US" sz="2100" dirty="0" err="1" smtClean="0">
                <a:latin typeface="MAC C Times" pitchFamily="18" charset="0"/>
              </a:rPr>
              <a:t>menuva</a:t>
            </a:r>
            <a:r>
              <a:rPr lang="en-US" sz="2100" dirty="0" smtClean="0">
                <a:latin typeface="MAC C Times" pitchFamily="18" charset="0"/>
              </a:rPr>
              <a:t>, </a:t>
            </a:r>
            <a:r>
              <a:rPr lang="en-US" sz="2100" dirty="0" err="1" smtClean="0">
                <a:latin typeface="MAC C Times" pitchFamily="18" charset="0"/>
              </a:rPr>
              <a:t>odnosno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ostanuva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</a:t>
            </a:r>
          </a:p>
          <a:p>
            <a:pPr algn="just"/>
            <a:r>
              <a:rPr lang="en-US" sz="2100" dirty="0" err="1" smtClean="0">
                <a:latin typeface="MAC C Times" pitchFamily="18" charset="0"/>
              </a:rPr>
              <a:t>v</a:t>
            </a:r>
            <a:r>
              <a:rPr lang="en-US" sz="2100" dirty="0" err="1" smtClean="0">
                <a:latin typeface="MAC C Times" pitchFamily="18" charset="0"/>
              </a:rPr>
              <a:t>rednost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od</a:t>
            </a:r>
            <a:r>
              <a:rPr lang="en-US" sz="2100" dirty="0" smtClean="0">
                <a:latin typeface="MAC C Times" pitchFamily="18" charset="0"/>
              </a:rPr>
              <a:t> 7.00 (</a:t>
            </a:r>
            <a:r>
              <a:rPr lang="en-US" sz="2100" dirty="0" err="1" smtClean="0">
                <a:latin typeface="MAC C Times" pitchFamily="18" charset="0"/>
              </a:rPr>
              <a:t>t.e</a:t>
            </a:r>
            <a:r>
              <a:rPr lang="en-US" sz="2100" dirty="0" smtClean="0">
                <a:latin typeface="MAC C Times" pitchFamily="18" charset="0"/>
              </a:rPr>
              <a:t>. </a:t>
            </a:r>
            <a:r>
              <a:rPr lang="en-US" sz="2100" dirty="0" err="1" smtClean="0">
                <a:latin typeface="MAC C Times" pitchFamily="18" charset="0"/>
              </a:rPr>
              <a:t>isto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kako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smtClean="0"/>
              <a:t>pH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~</a:t>
            </a:r>
            <a:r>
              <a:rPr lang="en-US" sz="2100" dirty="0" err="1" smtClean="0">
                <a:latin typeface="MAC C Times" pitchFamily="18" charset="0"/>
              </a:rPr>
              <a:t>istata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voda</a:t>
            </a:r>
            <a:r>
              <a:rPr lang="en-US" sz="2100" dirty="0" smtClean="0">
                <a:latin typeface="MAC C Times" pitchFamily="18" charset="0"/>
              </a:rPr>
              <a:t>).</a:t>
            </a:r>
          </a:p>
          <a:p>
            <a:pPr algn="just"/>
            <a:endParaRPr lang="en-US" sz="2100" dirty="0" smtClean="0">
              <a:latin typeface="MAC C Times" pitchFamily="18" charset="0"/>
            </a:endParaRPr>
          </a:p>
          <a:p>
            <a:pPr algn="just"/>
            <a:r>
              <a:rPr lang="en-US" sz="2100" dirty="0" smtClean="0">
                <a:latin typeface="MAC C Times" pitchFamily="18" charset="0"/>
              </a:rPr>
              <a:t>-</a:t>
            </a:r>
            <a:r>
              <a:rPr lang="en-US" sz="2100" dirty="0" err="1" smtClean="0">
                <a:latin typeface="MAC C Times" pitchFamily="18" charset="0"/>
              </a:rPr>
              <a:t>Me|utoa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pri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rastvorawe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drugi</a:t>
            </a:r>
            <a:r>
              <a:rPr lang="en-US" sz="2100" dirty="0" smtClean="0">
                <a:latin typeface="MAC C Times" pitchFamily="18" charset="0"/>
              </a:rPr>
              <a:t> soli </a:t>
            </a:r>
            <a:r>
              <a:rPr lang="en-US" sz="2100" dirty="0" err="1" smtClean="0">
                <a:latin typeface="MAC C Times" pitchFamily="18" charset="0"/>
              </a:rPr>
              <a:t>vo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voda</a:t>
            </a:r>
            <a:r>
              <a:rPr lang="en-US" sz="2100" dirty="0" smtClean="0">
                <a:latin typeface="MAC C Times" pitchFamily="18" charset="0"/>
              </a:rPr>
              <a:t>,</a:t>
            </a:r>
          </a:p>
          <a:p>
            <a:pPr algn="just"/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kako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primer </a:t>
            </a:r>
            <a:r>
              <a:rPr lang="en-US" sz="2100" dirty="0" smtClean="0">
                <a:latin typeface="+mj-lt"/>
              </a:rPr>
              <a:t>NH</a:t>
            </a:r>
            <a:r>
              <a:rPr lang="en-US" sz="2100" baseline="-25000" dirty="0" smtClean="0">
                <a:latin typeface="+mj-lt"/>
              </a:rPr>
              <a:t>4</a:t>
            </a:r>
            <a:r>
              <a:rPr lang="en-US" sz="2100" dirty="0" smtClean="0">
                <a:latin typeface="+mj-lt"/>
              </a:rPr>
              <a:t>NO</a:t>
            </a:r>
            <a:r>
              <a:rPr lang="en-US" sz="2100" baseline="-25000" dirty="0" smtClean="0">
                <a:latin typeface="+mj-lt"/>
              </a:rPr>
              <a:t>3</a:t>
            </a:r>
            <a:r>
              <a:rPr lang="en-US" sz="2100" dirty="0" smtClean="0">
                <a:latin typeface="+mj-lt"/>
              </a:rPr>
              <a:t>, NH</a:t>
            </a:r>
            <a:r>
              <a:rPr lang="en-US" sz="2100" baseline="-25000" dirty="0" smtClean="0">
                <a:latin typeface="+mj-lt"/>
              </a:rPr>
              <a:t>4</a:t>
            </a:r>
            <a:r>
              <a:rPr lang="en-US" sz="2100" dirty="0" smtClean="0">
                <a:latin typeface="+mj-lt"/>
              </a:rPr>
              <a:t>Cl, CH</a:t>
            </a:r>
            <a:r>
              <a:rPr lang="en-US" sz="2100" baseline="-25000" dirty="0" smtClean="0">
                <a:latin typeface="+mj-lt"/>
              </a:rPr>
              <a:t>3</a:t>
            </a:r>
            <a:r>
              <a:rPr lang="en-US" sz="2100" dirty="0" smtClean="0">
                <a:latin typeface="+mj-lt"/>
              </a:rPr>
              <a:t>COONa, </a:t>
            </a:r>
            <a:r>
              <a:rPr lang="en-US" sz="2100" dirty="0" err="1" smtClean="0">
                <a:latin typeface="+mj-lt"/>
              </a:rPr>
              <a:t>NaCN</a:t>
            </a:r>
            <a:r>
              <a:rPr lang="en-US" sz="2100" dirty="0" smtClean="0">
                <a:latin typeface="+mj-lt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i</a:t>
            </a:r>
            <a:r>
              <a:rPr lang="en-US" sz="2100" dirty="0" smtClean="0">
                <a:latin typeface="MAC C Times" pitchFamily="18" charset="0"/>
              </a:rPr>
              <a:t> sl.</a:t>
            </a:r>
          </a:p>
          <a:p>
            <a:pPr algn="just"/>
            <a:r>
              <a:rPr lang="en-US" sz="2100" dirty="0" err="1" smtClean="0">
                <a:latin typeface="MAC C Times" pitchFamily="18" charset="0"/>
              </a:rPr>
              <a:t>l</a:t>
            </a:r>
            <a:r>
              <a:rPr lang="en-US" sz="2100" dirty="0" err="1" smtClean="0">
                <a:latin typeface="MAC C Times" pitchFamily="18" charset="0"/>
              </a:rPr>
              <a:t>esno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mo`eme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da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utvrdime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deka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smtClean="0"/>
              <a:t>pH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vodenite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rastvori</a:t>
            </a:r>
            <a:endParaRPr lang="en-US" sz="2100" dirty="0" smtClean="0">
              <a:latin typeface="MAC C Times" pitchFamily="18" charset="0"/>
            </a:endParaRPr>
          </a:p>
          <a:p>
            <a:pPr algn="just"/>
            <a:r>
              <a:rPr lang="en-US" sz="2100" dirty="0" smtClean="0">
                <a:latin typeface="MAC C Times" pitchFamily="18" charset="0"/>
              </a:rPr>
              <a:t>se </a:t>
            </a:r>
            <a:r>
              <a:rPr lang="en-US" sz="2100" dirty="0" err="1" smtClean="0">
                <a:latin typeface="MAC C Times" pitchFamily="18" charset="0"/>
              </a:rPr>
              <a:t>promenilo</a:t>
            </a:r>
            <a:r>
              <a:rPr lang="en-US" sz="2100" dirty="0" smtClean="0">
                <a:latin typeface="MAC C Times" pitchFamily="18" charset="0"/>
              </a:rPr>
              <a:t>, </a:t>
            </a:r>
            <a:r>
              <a:rPr lang="en-US" sz="2100" dirty="0" err="1" smtClean="0">
                <a:latin typeface="MAC C Times" pitchFamily="18" charset="0"/>
              </a:rPr>
              <a:t>odnosno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smtClean="0">
                <a:latin typeface="+mn-lt"/>
              </a:rPr>
              <a:t>pH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rastvorite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stanalo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pomalo</a:t>
            </a:r>
            <a:endParaRPr lang="en-US" sz="2100" dirty="0" smtClean="0">
              <a:latin typeface="MAC C Times" pitchFamily="18" charset="0"/>
            </a:endParaRPr>
          </a:p>
          <a:p>
            <a:pPr algn="just"/>
            <a:r>
              <a:rPr lang="en-US" sz="2100" dirty="0" err="1" smtClean="0">
                <a:latin typeface="MAC C Times" pitchFamily="18" charset="0"/>
              </a:rPr>
              <a:t>ili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pogolemo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od</a:t>
            </a:r>
            <a:r>
              <a:rPr lang="en-US" sz="2100" dirty="0" smtClean="0">
                <a:latin typeface="MAC C Times" pitchFamily="18" charset="0"/>
              </a:rPr>
              <a:t> 7.00. Ova se </a:t>
            </a:r>
            <a:r>
              <a:rPr lang="en-US" sz="2100" dirty="0" err="1" smtClean="0">
                <a:latin typeface="MAC C Times" pitchFamily="18" charset="0"/>
              </a:rPr>
              <a:t>dol`i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procesite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endParaRPr lang="en-US" sz="2100" dirty="0" smtClean="0">
              <a:latin typeface="MAC C Times" pitchFamily="18" charset="0"/>
            </a:endParaRPr>
          </a:p>
          <a:p>
            <a:pPr algn="just"/>
            <a:r>
              <a:rPr lang="en-US" sz="2100" dirty="0" err="1" smtClean="0">
                <a:latin typeface="MAC C Times" pitchFamily="18" charset="0"/>
              </a:rPr>
              <a:t>Hidroliza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nekoi</a:t>
            </a:r>
            <a:r>
              <a:rPr lang="en-US" sz="2100" dirty="0" smtClean="0">
                <a:latin typeface="MAC C Times" pitchFamily="18" charset="0"/>
              </a:rPr>
              <a:t> soli. </a:t>
            </a:r>
          </a:p>
          <a:p>
            <a:pPr algn="just"/>
            <a:endParaRPr lang="en-US" sz="2200" dirty="0" smtClean="0">
              <a:latin typeface="MAC C Times" pitchFamily="18" charset="0"/>
            </a:endParaRPr>
          </a:p>
          <a:p>
            <a:pPr algn="ctr"/>
            <a:r>
              <a:rPr lang="en-US" sz="2200" dirty="0" smtClean="0">
                <a:latin typeface="MAC C Times" pitchFamily="18" charset="0"/>
              </a:rPr>
              <a:t>-</a:t>
            </a:r>
            <a:r>
              <a:rPr lang="en-US" sz="2100" b="1" i="1" dirty="0" smtClean="0">
                <a:latin typeface="MAC C Times" pitchFamily="18" charset="0"/>
              </a:rPr>
              <a:t>pod </a:t>
            </a:r>
            <a:r>
              <a:rPr lang="en-US" sz="2100" b="1" i="1" dirty="0" err="1" smtClean="0">
                <a:latin typeface="MAC C Times" pitchFamily="18" charset="0"/>
              </a:rPr>
              <a:t>poimot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hidroliza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na</a:t>
            </a:r>
            <a:r>
              <a:rPr lang="en-US" sz="2100" b="1" i="1" dirty="0" smtClean="0">
                <a:latin typeface="MAC C Times" pitchFamily="18" charset="0"/>
              </a:rPr>
              <a:t> soli }e </a:t>
            </a:r>
            <a:r>
              <a:rPr lang="en-US" sz="2100" b="1" i="1" dirty="0" err="1" smtClean="0">
                <a:latin typeface="MAC C Times" pitchFamily="18" charset="0"/>
              </a:rPr>
              <a:t>podrazbirame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vzaemna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endParaRPr lang="en-US" sz="2100" b="1" i="1" dirty="0" smtClean="0">
              <a:latin typeface="MAC C Times" pitchFamily="18" charset="0"/>
            </a:endParaRPr>
          </a:p>
          <a:p>
            <a:pPr algn="ctr"/>
            <a:r>
              <a:rPr lang="en-US" sz="2100" b="1" i="1" dirty="0" err="1" smtClean="0">
                <a:latin typeface="MAC C Times" pitchFamily="18" charset="0"/>
              </a:rPr>
              <a:t>i</a:t>
            </a:r>
            <a:r>
              <a:rPr lang="en-US" sz="2100" b="1" i="1" dirty="0" err="1" smtClean="0">
                <a:latin typeface="MAC C Times" pitchFamily="18" charset="0"/>
              </a:rPr>
              <a:t>nterakcija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na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jonite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od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vodata</a:t>
            </a:r>
            <a:r>
              <a:rPr lang="en-US" sz="2100" b="1" i="1" dirty="0" smtClean="0">
                <a:latin typeface="MAC C Times" pitchFamily="18" charset="0"/>
              </a:rPr>
              <a:t> so </a:t>
            </a:r>
            <a:r>
              <a:rPr lang="en-US" sz="2100" b="1" i="1" dirty="0" err="1" smtClean="0">
                <a:latin typeface="MAC C Times" pitchFamily="18" charset="0"/>
              </a:rPr>
              <a:t>jonite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dobieni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od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</a:p>
          <a:p>
            <a:pPr algn="ctr"/>
            <a:r>
              <a:rPr lang="en-US" sz="2100" b="1" i="1" dirty="0" err="1" smtClean="0">
                <a:latin typeface="MAC C Times" pitchFamily="18" charset="0"/>
              </a:rPr>
              <a:t>d</a:t>
            </a:r>
            <a:r>
              <a:rPr lang="en-US" sz="2100" b="1" i="1" dirty="0" err="1" smtClean="0">
                <a:latin typeface="MAC C Times" pitchFamily="18" charset="0"/>
              </a:rPr>
              <a:t>isocijacijata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na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solite</a:t>
            </a:r>
            <a:r>
              <a:rPr lang="en-US" sz="2100" b="1" i="1" dirty="0" smtClean="0">
                <a:latin typeface="MAC C Times" pitchFamily="18" charset="0"/>
              </a:rPr>
              <a:t>, </a:t>
            </a:r>
            <a:r>
              <a:rPr lang="en-US" sz="2100" b="1" i="1" dirty="0" err="1" smtClean="0">
                <a:latin typeface="MAC C Times" pitchFamily="18" charset="0"/>
              </a:rPr>
              <a:t>pri</a:t>
            </a:r>
            <a:r>
              <a:rPr lang="en-US" sz="2100" b="1" i="1" dirty="0" smtClean="0">
                <a:latin typeface="MAC C Times" pitchFamily="18" charset="0"/>
              </a:rPr>
              <a:t> {to ~</a:t>
            </a:r>
            <a:r>
              <a:rPr lang="en-US" sz="2100" b="1" i="1" dirty="0" err="1" smtClean="0">
                <a:latin typeface="MAC C Times" pitchFamily="18" charset="0"/>
              </a:rPr>
              <a:t>esto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doa|a</a:t>
            </a:r>
            <a:r>
              <a:rPr lang="en-US" sz="2100" b="1" i="1" dirty="0" smtClean="0">
                <a:latin typeface="MAC C Times" pitchFamily="18" charset="0"/>
              </a:rPr>
              <a:t> do </a:t>
            </a:r>
            <a:r>
              <a:rPr lang="en-US" sz="2100" b="1" i="1" dirty="0" err="1" smtClean="0">
                <a:latin typeface="MAC C Times" pitchFamily="18" charset="0"/>
              </a:rPr>
              <a:t>promena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</a:p>
          <a:p>
            <a:pPr algn="ctr"/>
            <a:r>
              <a:rPr lang="en-US" sz="2100" b="1" i="1" dirty="0" err="1" smtClean="0">
                <a:latin typeface="MAC C Times" pitchFamily="18" charset="0"/>
              </a:rPr>
              <a:t>n</a:t>
            </a:r>
            <a:r>
              <a:rPr lang="en-US" sz="2100" b="1" i="1" dirty="0" err="1" smtClean="0">
                <a:latin typeface="MAC C Times" pitchFamily="18" charset="0"/>
              </a:rPr>
              <a:t>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smtClean="0">
                <a:latin typeface="+mj-lt"/>
              </a:rPr>
              <a:t>pH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na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sredinata</a:t>
            </a:r>
            <a:r>
              <a:rPr lang="en-US" sz="2100" b="1" i="1" dirty="0" smtClean="0">
                <a:latin typeface="MAC C Times" pitchFamily="18" charset="0"/>
              </a:rPr>
              <a:t>.  </a:t>
            </a:r>
          </a:p>
          <a:p>
            <a:pPr algn="just"/>
            <a:endParaRPr lang="mk-MK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142852"/>
            <a:ext cx="800105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MAC C Times" pitchFamily="18" charset="0"/>
              </a:rPr>
              <a:t>Op{to e </a:t>
            </a:r>
            <a:r>
              <a:rPr lang="en-US" dirty="0" err="1" smtClean="0">
                <a:latin typeface="MAC C Times" pitchFamily="18" charset="0"/>
              </a:rPr>
              <a:t>poznato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deka</a:t>
            </a:r>
            <a:r>
              <a:rPr lang="en-US" dirty="0" smtClean="0">
                <a:latin typeface="MAC C Times" pitchFamily="18" charset="0"/>
              </a:rPr>
              <a:t> golem </a:t>
            </a:r>
            <a:r>
              <a:rPr lang="en-US" dirty="0" err="1" smtClean="0">
                <a:latin typeface="MAC C Times" pitchFamily="18" charset="0"/>
              </a:rPr>
              <a:t>broj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reakcii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hemijata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biohemijata</a:t>
            </a:r>
            <a:r>
              <a:rPr lang="en-US" dirty="0" smtClean="0">
                <a:latin typeface="MAC C Times" pitchFamily="18" charset="0"/>
              </a:rPr>
              <a:t> se </a:t>
            </a:r>
            <a:r>
              <a:rPr lang="en-US" dirty="0" err="1" smtClean="0">
                <a:latin typeface="MAC C Times" pitchFamily="18" charset="0"/>
              </a:rPr>
              <a:t>odvivaat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samo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pri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to~no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opredeleno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+mn-lt"/>
              </a:rPr>
              <a:t>pH</a:t>
            </a:r>
            <a:r>
              <a:rPr lang="en-US" dirty="0" err="1" smtClean="0">
                <a:latin typeface="MAC C Times" pitchFamily="18" charset="0"/>
              </a:rPr>
              <a:t>.</a:t>
            </a:r>
            <a:r>
              <a:rPr lang="en-US" dirty="0" smtClean="0">
                <a:latin typeface="MAC C Times" pitchFamily="18" charset="0"/>
              </a:rPr>
              <a:t> Taka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primer, </a:t>
            </a:r>
            <a:r>
              <a:rPr lang="en-US" dirty="0" err="1" smtClean="0">
                <a:latin typeface="MAC C Times" pitchFamily="18" charset="0"/>
              </a:rPr>
              <a:t>najgolem</a:t>
            </a:r>
            <a:r>
              <a:rPr lang="en-US" dirty="0" smtClean="0">
                <a:latin typeface="MAC C Times" pitchFamily="18" charset="0"/>
              </a:rPr>
              <a:t> del </a:t>
            </a:r>
            <a:r>
              <a:rPr lang="en-US" dirty="0" err="1" smtClean="0">
                <a:latin typeface="MAC C Times" pitchFamily="18" charset="0"/>
              </a:rPr>
              <a:t>od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reakciite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vo</a:t>
            </a:r>
            <a:r>
              <a:rPr lang="en-US" dirty="0" smtClean="0">
                <a:latin typeface="MAC C Times" pitchFamily="18" charset="0"/>
              </a:rPr>
              <a:t> `</a:t>
            </a:r>
            <a:r>
              <a:rPr lang="en-US" dirty="0" err="1" smtClean="0">
                <a:latin typeface="MAC C Times" pitchFamily="18" charset="0"/>
              </a:rPr>
              <a:t>ivite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kletki</a:t>
            </a:r>
            <a:r>
              <a:rPr lang="en-US" dirty="0" smtClean="0">
                <a:latin typeface="MAC C Times" pitchFamily="18" charset="0"/>
              </a:rPr>
              <a:t> se </a:t>
            </a:r>
            <a:r>
              <a:rPr lang="en-US" dirty="0" err="1" smtClean="0">
                <a:latin typeface="MAC C Times" pitchFamily="18" charset="0"/>
              </a:rPr>
              <a:t>odvivaat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vodeni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rastvori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koi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smtClean="0">
                <a:latin typeface="+mn-lt"/>
              </a:rPr>
              <a:t>pH</a:t>
            </a:r>
            <a:r>
              <a:rPr lang="en-US" dirty="0" smtClean="0">
                <a:latin typeface="MAC C Times" pitchFamily="18" charset="0"/>
              </a:rPr>
              <a:t> se </a:t>
            </a:r>
            <a:r>
              <a:rPr lang="en-US" dirty="0" err="1" smtClean="0">
                <a:latin typeface="MAC C Times" pitchFamily="18" charset="0"/>
              </a:rPr>
              <a:t>dvi`i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od</a:t>
            </a:r>
            <a:r>
              <a:rPr lang="en-US" dirty="0" smtClean="0">
                <a:latin typeface="MAC C Times" pitchFamily="18" charset="0"/>
              </a:rPr>
              <a:t> 7.00 do 7.50. </a:t>
            </a:r>
            <a:r>
              <a:rPr lang="en-US" dirty="0" err="1" smtClean="0">
                <a:latin typeface="MAC C Times" pitchFamily="18" charset="0"/>
              </a:rPr>
              <a:t>Isto</a:t>
            </a:r>
            <a:r>
              <a:rPr lang="en-US" dirty="0" smtClean="0">
                <a:latin typeface="MAC C Times" pitchFamily="18" charset="0"/>
              </a:rPr>
              <a:t> taka, </a:t>
            </a:r>
            <a:r>
              <a:rPr lang="en-US" dirty="0" err="1" smtClean="0">
                <a:latin typeface="MAC C Times" pitchFamily="18" charset="0"/>
              </a:rPr>
              <a:t>dobro</a:t>
            </a:r>
            <a:r>
              <a:rPr lang="en-US" dirty="0" smtClean="0">
                <a:latin typeface="MAC C Times" pitchFamily="18" charset="0"/>
              </a:rPr>
              <a:t> se </a:t>
            </a:r>
            <a:r>
              <a:rPr lang="en-US" dirty="0" err="1" smtClean="0">
                <a:latin typeface="MAC C Times" pitchFamily="18" charset="0"/>
              </a:rPr>
              <a:t>znae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deka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sekoja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promena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smtClean="0">
                <a:latin typeface="+mj-lt"/>
              </a:rPr>
              <a:t>pH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doveduva</a:t>
            </a:r>
            <a:r>
              <a:rPr lang="en-US" dirty="0" smtClean="0">
                <a:latin typeface="MAC C Times" pitchFamily="18" charset="0"/>
              </a:rPr>
              <a:t> do </a:t>
            </a:r>
            <a:r>
              <a:rPr lang="en-US" dirty="0" err="1" smtClean="0">
                <a:latin typeface="MAC C Times" pitchFamily="18" charset="0"/>
              </a:rPr>
              <a:t>promena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kinetikata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</a:t>
            </a:r>
            <a:r>
              <a:rPr lang="en-US" dirty="0" smtClean="0">
                <a:latin typeface="MAC C Times" pitchFamily="18" charset="0"/>
              </a:rPr>
              <a:t> do </a:t>
            </a:r>
            <a:r>
              <a:rPr lang="en-US" dirty="0" err="1" smtClean="0">
                <a:latin typeface="MAC C Times" pitchFamily="18" charset="0"/>
              </a:rPr>
              <a:t>promena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mehanizmite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biolo</a:t>
            </a:r>
            <a:r>
              <a:rPr lang="en-US" dirty="0" smtClean="0">
                <a:latin typeface="MAC C Times" pitchFamily="18" charset="0"/>
              </a:rPr>
              <a:t>{kite </a:t>
            </a:r>
            <a:r>
              <a:rPr lang="en-US" dirty="0" err="1" smtClean="0">
                <a:latin typeface="MAC C Times" pitchFamily="18" charset="0"/>
              </a:rPr>
              <a:t>sistemi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vo</a:t>
            </a:r>
            <a:r>
              <a:rPr lang="en-US" dirty="0" smtClean="0">
                <a:latin typeface="MAC C Times" pitchFamily="18" charset="0"/>
              </a:rPr>
              <a:t> golem </a:t>
            </a:r>
            <a:r>
              <a:rPr lang="en-US" dirty="0" err="1" smtClean="0">
                <a:latin typeface="MAC C Times" pitchFamily="18" charset="0"/>
              </a:rPr>
              <a:t>broj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biohemiski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rastvori</a:t>
            </a:r>
            <a:r>
              <a:rPr lang="en-US" dirty="0" smtClean="0">
                <a:latin typeface="MAC C Times" pitchFamily="18" charset="0"/>
              </a:rPr>
              <a:t>, a </a:t>
            </a:r>
            <a:r>
              <a:rPr lang="en-US" dirty="0" err="1" smtClean="0">
                <a:latin typeface="MAC C Times" pitchFamily="18" charset="0"/>
              </a:rPr>
              <a:t>toa</a:t>
            </a:r>
            <a:r>
              <a:rPr lang="en-US" dirty="0" smtClean="0">
                <a:latin typeface="MAC C Times" pitchFamily="18" charset="0"/>
              </a:rPr>
              <a:t> e </a:t>
            </a:r>
            <a:r>
              <a:rPr lang="en-US" dirty="0" err="1" smtClean="0">
                <a:latin typeface="MAC C Times" pitchFamily="18" charset="0"/>
              </a:rPr>
              <a:t>osnoven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preduslov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za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predizvikuvawe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stres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kletkite</a:t>
            </a:r>
            <a:r>
              <a:rPr lang="en-US" dirty="0" smtClean="0">
                <a:latin typeface="MAC C Times" pitchFamily="18" charset="0"/>
              </a:rPr>
              <a:t>. Golem </a:t>
            </a:r>
            <a:r>
              <a:rPr lang="en-US" dirty="0" err="1" smtClean="0">
                <a:latin typeface="MAC C Times" pitchFamily="18" charset="0"/>
              </a:rPr>
              <a:t>broj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od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medikamentite</a:t>
            </a:r>
            <a:r>
              <a:rPr lang="en-US" dirty="0" smtClean="0">
                <a:latin typeface="MAC C Times" pitchFamily="18" charset="0"/>
              </a:rPr>
              <a:t>, </a:t>
            </a:r>
            <a:r>
              <a:rPr lang="en-US" dirty="0" err="1" smtClean="0">
                <a:latin typeface="MAC C Times" pitchFamily="18" charset="0"/>
              </a:rPr>
              <a:t>isto</a:t>
            </a:r>
            <a:r>
              <a:rPr lang="en-US" dirty="0" smtClean="0">
                <a:latin typeface="MAC C Times" pitchFamily="18" charset="0"/>
              </a:rPr>
              <a:t> taka, </a:t>
            </a:r>
            <a:r>
              <a:rPr lang="en-US" dirty="0" err="1" smtClean="0">
                <a:latin typeface="MAC C Times" pitchFamily="18" charset="0"/>
              </a:rPr>
              <a:t>mo`at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bidat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aktivni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samo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pri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to~no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opredelena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kiselost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biolo</a:t>
            </a:r>
            <a:r>
              <a:rPr lang="en-US" dirty="0" smtClean="0">
                <a:latin typeface="MAC C Times" pitchFamily="18" charset="0"/>
              </a:rPr>
              <a:t>{kite </a:t>
            </a:r>
            <a:r>
              <a:rPr lang="en-US" dirty="0" err="1" smtClean="0">
                <a:latin typeface="MAC C Times" pitchFamily="18" charset="0"/>
              </a:rPr>
              <a:t>sistemi</a:t>
            </a:r>
            <a:r>
              <a:rPr lang="en-US" dirty="0" smtClean="0">
                <a:latin typeface="MAC C Times" pitchFamily="18" charset="0"/>
              </a:rPr>
              <a:t>. </a:t>
            </a:r>
            <a:r>
              <a:rPr lang="en-US" dirty="0" err="1" smtClean="0">
                <a:latin typeface="MAC C Times" pitchFamily="18" charset="0"/>
              </a:rPr>
              <a:t>Za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da</a:t>
            </a:r>
            <a:r>
              <a:rPr lang="en-US" dirty="0" smtClean="0">
                <a:latin typeface="MAC C Times" pitchFamily="18" charset="0"/>
              </a:rPr>
              <a:t> se </a:t>
            </a:r>
            <a:r>
              <a:rPr lang="en-US" dirty="0" err="1" smtClean="0">
                <a:latin typeface="MAC C Times" pitchFamily="18" charset="0"/>
              </a:rPr>
              <a:t>osigurame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deka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{</a:t>
            </a:r>
            <a:r>
              <a:rPr lang="en-US" dirty="0" err="1" smtClean="0">
                <a:latin typeface="MAC C Times" pitchFamily="18" charset="0"/>
              </a:rPr>
              <a:t>ite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rastvori</a:t>
            </a:r>
            <a:r>
              <a:rPr lang="en-US" dirty="0" smtClean="0">
                <a:latin typeface="MAC C Times" pitchFamily="18" charset="0"/>
              </a:rPr>
              <a:t> }e </a:t>
            </a:r>
            <a:r>
              <a:rPr lang="en-US" dirty="0" err="1" smtClean="0">
                <a:latin typeface="MAC C Times" pitchFamily="18" charset="0"/>
              </a:rPr>
              <a:t>imaat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smtClean="0">
                <a:latin typeface="+mj-lt"/>
              </a:rPr>
              <a:t>pH</a:t>
            </a:r>
            <a:r>
              <a:rPr lang="en-US" dirty="0" smtClean="0">
                <a:latin typeface="MAC C Times" pitchFamily="18" charset="0"/>
              </a:rPr>
              <a:t> {to </a:t>
            </a:r>
            <a:r>
              <a:rPr lang="en-US" dirty="0" err="1" smtClean="0">
                <a:latin typeface="MAC C Times" pitchFamily="18" charset="0"/>
              </a:rPr>
              <a:t>nema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da</a:t>
            </a:r>
            <a:r>
              <a:rPr lang="en-US" dirty="0" smtClean="0">
                <a:latin typeface="MAC C Times" pitchFamily="18" charset="0"/>
              </a:rPr>
              <a:t> se </a:t>
            </a:r>
            <a:r>
              <a:rPr lang="en-US" dirty="0" err="1" smtClean="0">
                <a:latin typeface="MAC C Times" pitchFamily="18" charset="0"/>
              </a:rPr>
              <a:t>menuva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drasti~no</a:t>
            </a:r>
            <a:r>
              <a:rPr lang="en-US" dirty="0" smtClean="0">
                <a:latin typeface="MAC C Times" pitchFamily="18" charset="0"/>
              </a:rPr>
              <a:t> (</a:t>
            </a:r>
            <a:r>
              <a:rPr lang="en-US" dirty="0" err="1" smtClean="0">
                <a:latin typeface="MAC C Times" pitchFamily="18" charset="0"/>
              </a:rPr>
              <a:t>dokolku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vo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rastvorot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dodademe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odredeno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koli~estvo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jaka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kiselina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ili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jaka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baza</a:t>
            </a:r>
            <a:r>
              <a:rPr lang="en-US" dirty="0" smtClean="0">
                <a:latin typeface="MAC C Times" pitchFamily="18" charset="0"/>
              </a:rPr>
              <a:t>), </a:t>
            </a:r>
            <a:r>
              <a:rPr lang="en-US" dirty="0" err="1" smtClean="0">
                <a:latin typeface="MAC C Times" pitchFamily="18" charset="0"/>
              </a:rPr>
              <a:t>upotrebuvame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sistemi</a:t>
            </a:r>
            <a:r>
              <a:rPr lang="en-US" dirty="0" smtClean="0">
                <a:latin typeface="MAC C Times" pitchFamily="18" charset="0"/>
              </a:rPr>
              <a:t> {to se </a:t>
            </a:r>
            <a:r>
              <a:rPr lang="en-US" dirty="0" err="1" smtClean="0">
                <a:latin typeface="MAC C Times" pitchFamily="18" charset="0"/>
              </a:rPr>
              <a:t>nare~eni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puferi</a:t>
            </a:r>
            <a:r>
              <a:rPr lang="en-US" dirty="0" smtClean="0">
                <a:latin typeface="MAC C Times" pitchFamily="18" charset="0"/>
              </a:rPr>
              <a:t>. </a:t>
            </a:r>
            <a:endParaRPr lang="en-US" dirty="0">
              <a:latin typeface="MAC C Times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4016" y="285728"/>
            <a:ext cx="8462573" cy="652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200" dirty="0" err="1" smtClean="0">
                <a:latin typeface="MAC C Times" pitchFamily="18" charset="0"/>
              </a:rPr>
              <a:t>Da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vidime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sega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kako</a:t>
            </a:r>
            <a:r>
              <a:rPr lang="en-US" sz="2200" dirty="0" smtClean="0">
                <a:latin typeface="MAC C Times" pitchFamily="18" charset="0"/>
              </a:rPr>
              <a:t> }e </a:t>
            </a:r>
            <a:r>
              <a:rPr lang="en-US" sz="2200" dirty="0" err="1" smtClean="0">
                <a:latin typeface="MAC C Times" pitchFamily="18" charset="0"/>
              </a:rPr>
              <a:t>gi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objasnime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procesite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hidroliza</a:t>
            </a:r>
            <a:endParaRPr lang="en-US" sz="2200" dirty="0" smtClean="0">
              <a:latin typeface="MAC C Times" pitchFamily="18" charset="0"/>
            </a:endParaRPr>
          </a:p>
          <a:p>
            <a:pPr algn="just"/>
            <a:r>
              <a:rPr lang="en-US" sz="2200" dirty="0" err="1" smtClean="0">
                <a:latin typeface="MAC C Times" pitchFamily="18" charset="0"/>
              </a:rPr>
              <a:t>k</a:t>
            </a:r>
            <a:r>
              <a:rPr lang="en-US" sz="2200" dirty="0" err="1" smtClean="0">
                <a:latin typeface="MAC C Times" pitchFamily="18" charset="0"/>
              </a:rPr>
              <a:t>aj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nekolku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razli~ni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primeri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soli:</a:t>
            </a:r>
          </a:p>
          <a:p>
            <a:pPr algn="just"/>
            <a:r>
              <a:rPr lang="en-US" sz="2200" dirty="0" smtClean="0">
                <a:latin typeface="MAC C Times" pitchFamily="18" charset="0"/>
              </a:rPr>
              <a:t>1. </a:t>
            </a:r>
            <a:r>
              <a:rPr lang="en-US" sz="2200" b="1" i="1" dirty="0" smtClean="0">
                <a:latin typeface="MAC C Times" pitchFamily="18" charset="0"/>
              </a:rPr>
              <a:t>S</a:t>
            </a:r>
            <a:r>
              <a:rPr lang="en-US" sz="2200" b="1" i="1" dirty="0" smtClean="0">
                <a:latin typeface="MAC C Times" pitchFamily="18" charset="0"/>
              </a:rPr>
              <a:t>oli </a:t>
            </a:r>
            <a:r>
              <a:rPr lang="en-US" sz="2200" b="1" i="1" dirty="0" err="1" smtClean="0">
                <a:latin typeface="MAC C Times" pitchFamily="18" charset="0"/>
              </a:rPr>
              <a:t>dobieni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err="1" smtClean="0">
                <a:latin typeface="MAC C Times" pitchFamily="18" charset="0"/>
              </a:rPr>
              <a:t>od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err="1" smtClean="0">
                <a:latin typeface="MAC C Times" pitchFamily="18" charset="0"/>
              </a:rPr>
              <a:t>silni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err="1" smtClean="0">
                <a:latin typeface="MAC C Times" pitchFamily="18" charset="0"/>
              </a:rPr>
              <a:t>bazi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err="1" smtClean="0">
                <a:latin typeface="MAC C Times" pitchFamily="18" charset="0"/>
              </a:rPr>
              <a:t>i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err="1" smtClean="0">
                <a:latin typeface="MAC C Times" pitchFamily="18" charset="0"/>
              </a:rPr>
              <a:t>silni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err="1" smtClean="0">
                <a:latin typeface="MAC C Times" pitchFamily="18" charset="0"/>
              </a:rPr>
              <a:t>kiselini</a:t>
            </a:r>
            <a:endParaRPr lang="en-US" sz="2200" b="1" i="1" dirty="0" smtClean="0">
              <a:latin typeface="MAC C Times" pitchFamily="18" charset="0"/>
            </a:endParaRPr>
          </a:p>
          <a:p>
            <a:pPr algn="just"/>
            <a:r>
              <a:rPr lang="en-US" sz="2200" dirty="0" smtClean="0">
                <a:latin typeface="MAC C Times" pitchFamily="18" charset="0"/>
              </a:rPr>
              <a:t>-</a:t>
            </a:r>
            <a:r>
              <a:rPr lang="en-US" sz="2200" dirty="0" err="1" smtClean="0">
                <a:latin typeface="MAC C Times" pitchFamily="18" charset="0"/>
              </a:rPr>
              <a:t>Vidovme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deka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solite</a:t>
            </a:r>
            <a:r>
              <a:rPr lang="en-US" sz="2200" dirty="0" smtClean="0">
                <a:latin typeface="MAC C Times" pitchFamily="18" charset="0"/>
              </a:rPr>
              <a:t> se </a:t>
            </a:r>
            <a:r>
              <a:rPr lang="en-US" sz="2200" dirty="0" err="1" smtClean="0">
                <a:latin typeface="MAC C Times" pitchFamily="18" charset="0"/>
              </a:rPr>
              <a:t>soedinenija</a:t>
            </a:r>
            <a:r>
              <a:rPr lang="en-US" sz="2200" dirty="0" smtClean="0">
                <a:latin typeface="MAC C Times" pitchFamily="18" charset="0"/>
              </a:rPr>
              <a:t> {to se </a:t>
            </a:r>
            <a:r>
              <a:rPr lang="en-US" sz="2200" dirty="0" err="1" smtClean="0">
                <a:latin typeface="MAC C Times" pitchFamily="18" charset="0"/>
              </a:rPr>
              <a:t>dobivaat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pri</a:t>
            </a:r>
            <a:endParaRPr lang="en-US" sz="2200" dirty="0" smtClean="0">
              <a:latin typeface="MAC C Times" pitchFamily="18" charset="0"/>
            </a:endParaRPr>
          </a:p>
          <a:p>
            <a:pPr algn="just"/>
            <a:r>
              <a:rPr lang="en-US" sz="2200" dirty="0" err="1" smtClean="0">
                <a:latin typeface="MAC C Times" pitchFamily="18" charset="0"/>
              </a:rPr>
              <a:t>r</a:t>
            </a:r>
            <a:r>
              <a:rPr lang="en-US" sz="2200" dirty="0" err="1" smtClean="0">
                <a:latin typeface="MAC C Times" pitchFamily="18" charset="0"/>
              </a:rPr>
              <a:t>eakcii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neutralizacija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pome|u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kiselinite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bazite</a:t>
            </a:r>
            <a:r>
              <a:rPr lang="en-US" sz="2200" dirty="0" smtClean="0">
                <a:latin typeface="MAC C Times" pitchFamily="18" charset="0"/>
              </a:rPr>
              <a:t>.</a:t>
            </a:r>
          </a:p>
          <a:p>
            <a:pPr algn="just"/>
            <a:r>
              <a:rPr lang="en-US" sz="2200" dirty="0" err="1" smtClean="0">
                <a:latin typeface="MAC C Times" pitchFamily="18" charset="0"/>
              </a:rPr>
              <a:t>Pritoa</a:t>
            </a:r>
            <a:r>
              <a:rPr lang="en-US" sz="2200" dirty="0" smtClean="0">
                <a:latin typeface="MAC C Times" pitchFamily="18" charset="0"/>
              </a:rPr>
              <a:t>, </a:t>
            </a:r>
            <a:r>
              <a:rPr lang="en-US" sz="2200" dirty="0" err="1" smtClean="0">
                <a:latin typeface="MAC C Times" pitchFamily="18" charset="0"/>
              </a:rPr>
              <a:t>vo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kreiraweto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solta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u~estvuva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metalniot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katjon</a:t>
            </a:r>
            <a:r>
              <a:rPr lang="en-US" sz="2200" dirty="0" smtClean="0">
                <a:latin typeface="MAC C Times" pitchFamily="18" charset="0"/>
              </a:rPr>
              <a:t> </a:t>
            </a:r>
          </a:p>
          <a:p>
            <a:pPr algn="just"/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bazite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kiselinskiot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anjon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kiselinite</a:t>
            </a:r>
            <a:r>
              <a:rPr lang="en-US" sz="2200" dirty="0" smtClean="0">
                <a:latin typeface="MAC C Times" pitchFamily="18" charset="0"/>
              </a:rPr>
              <a:t>.  </a:t>
            </a:r>
          </a:p>
          <a:p>
            <a:pPr algn="just"/>
            <a:r>
              <a:rPr lang="en-US" sz="2200" dirty="0" smtClean="0">
                <a:latin typeface="MAC C Times" pitchFamily="18" charset="0"/>
              </a:rPr>
              <a:t>Eve </a:t>
            </a:r>
            <a:r>
              <a:rPr lang="en-US" sz="2200" dirty="0" err="1" smtClean="0">
                <a:latin typeface="MAC C Times" pitchFamily="18" charset="0"/>
              </a:rPr>
              <a:t>eden</a:t>
            </a:r>
            <a:r>
              <a:rPr lang="en-US" sz="2200" dirty="0" smtClean="0">
                <a:latin typeface="MAC C Times" pitchFamily="18" charset="0"/>
              </a:rPr>
              <a:t> primer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reakcija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neutralizacija</a:t>
            </a:r>
            <a:r>
              <a:rPr lang="en-US" sz="2200" dirty="0" smtClean="0">
                <a:latin typeface="MAC C Times" pitchFamily="18" charset="0"/>
              </a:rPr>
              <a:t>:</a:t>
            </a:r>
          </a:p>
          <a:p>
            <a:pPr algn="just"/>
            <a:r>
              <a:rPr lang="en-US" sz="2200" dirty="0" err="1" smtClean="0">
                <a:latin typeface="+mj-lt"/>
              </a:rPr>
              <a:t>NaOH</a:t>
            </a:r>
            <a:r>
              <a:rPr lang="en-US" sz="2200" dirty="0" smtClean="0">
                <a:latin typeface="+mj-lt"/>
              </a:rPr>
              <a:t> + </a:t>
            </a:r>
            <a:r>
              <a:rPr lang="en-US" sz="2200" dirty="0" err="1" smtClean="0">
                <a:latin typeface="+mj-lt"/>
              </a:rPr>
              <a:t>HCl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smtClean="0">
                <a:latin typeface="+mj-lt"/>
                <a:sym typeface="Wingdings" pitchFamily="2" charset="2"/>
              </a:rPr>
              <a:t> </a:t>
            </a:r>
            <a:r>
              <a:rPr lang="en-US" sz="2200" dirty="0" err="1" smtClean="0">
                <a:latin typeface="+mj-lt"/>
                <a:sym typeface="Wingdings" pitchFamily="2" charset="2"/>
              </a:rPr>
              <a:t>NaCl</a:t>
            </a:r>
            <a:r>
              <a:rPr lang="en-US" sz="2200" dirty="0" smtClean="0">
                <a:latin typeface="+mj-lt"/>
                <a:sym typeface="Wingdings" pitchFamily="2" charset="2"/>
              </a:rPr>
              <a:t> + H</a:t>
            </a:r>
            <a:r>
              <a:rPr lang="en-US" sz="2200" baseline="-25000" dirty="0" smtClean="0">
                <a:latin typeface="+mj-lt"/>
                <a:sym typeface="Wingdings" pitchFamily="2" charset="2"/>
              </a:rPr>
              <a:t>2</a:t>
            </a:r>
            <a:r>
              <a:rPr lang="en-US" sz="2200" dirty="0" smtClean="0">
                <a:latin typeface="+mj-lt"/>
                <a:sym typeface="Wingdings" pitchFamily="2" charset="2"/>
              </a:rPr>
              <a:t>O</a:t>
            </a:r>
            <a:endParaRPr lang="en-US" sz="2200" dirty="0" smtClean="0">
              <a:latin typeface="+mj-lt"/>
            </a:endParaRPr>
          </a:p>
          <a:p>
            <a:pPr algn="just"/>
            <a:r>
              <a:rPr lang="en-US" sz="2200" dirty="0" err="1" smtClean="0">
                <a:latin typeface="MAC C Times" pitchFamily="18" charset="0"/>
              </a:rPr>
              <a:t>Solite</a:t>
            </a:r>
            <a:r>
              <a:rPr lang="en-US" sz="2200" dirty="0" smtClean="0">
                <a:latin typeface="MAC C Times" pitchFamily="18" charset="0"/>
              </a:rPr>
              <a:t>, </a:t>
            </a:r>
            <a:r>
              <a:rPr lang="en-US" sz="2200" dirty="0" err="1" smtClean="0">
                <a:latin typeface="MAC C Times" pitchFamily="18" charset="0"/>
              </a:rPr>
              <a:t>rekovme</a:t>
            </a:r>
            <a:r>
              <a:rPr lang="en-US" sz="2200" dirty="0" smtClean="0">
                <a:latin typeface="MAC C Times" pitchFamily="18" charset="0"/>
              </a:rPr>
              <a:t>, </a:t>
            </a:r>
            <a:r>
              <a:rPr lang="en-US" sz="2200" dirty="0" err="1" smtClean="0">
                <a:latin typeface="MAC C Times" pitchFamily="18" charset="0"/>
              </a:rPr>
              <a:t>vo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voden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rastvor</a:t>
            </a:r>
            <a:r>
              <a:rPr lang="en-US" sz="2200" dirty="0" smtClean="0">
                <a:latin typeface="MAC C Times" pitchFamily="18" charset="0"/>
              </a:rPr>
              <a:t>, ne </a:t>
            </a:r>
            <a:r>
              <a:rPr lang="en-US" sz="2200" dirty="0" err="1" smtClean="0">
                <a:latin typeface="MAC C Times" pitchFamily="18" charset="0"/>
              </a:rPr>
              <a:t>postojat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kako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molekuli</a:t>
            </a:r>
            <a:r>
              <a:rPr lang="en-US" sz="2200" dirty="0" smtClean="0">
                <a:latin typeface="MAC C Times" pitchFamily="18" charset="0"/>
              </a:rPr>
              <a:t>, </a:t>
            </a:r>
          </a:p>
          <a:p>
            <a:pPr algn="just"/>
            <a:r>
              <a:rPr lang="en-US" sz="2200" dirty="0" err="1" smtClean="0">
                <a:latin typeface="MAC C Times" pitchFamily="18" charset="0"/>
              </a:rPr>
              <a:t>t</a:t>
            </a:r>
            <a:r>
              <a:rPr lang="en-US" sz="2200" dirty="0" err="1" smtClean="0">
                <a:latin typeface="MAC C Times" pitchFamily="18" charset="0"/>
              </a:rPr>
              <a:t>uku</a:t>
            </a:r>
            <a:r>
              <a:rPr lang="en-US" sz="2200" dirty="0" smtClean="0">
                <a:latin typeface="MAC C Times" pitchFamily="18" charset="0"/>
              </a:rPr>
              <a:t> tie </a:t>
            </a:r>
            <a:r>
              <a:rPr lang="en-US" sz="2200" dirty="0" err="1" smtClean="0">
                <a:latin typeface="MAC C Times" pitchFamily="18" charset="0"/>
              </a:rPr>
              <a:t>celosno</a:t>
            </a:r>
            <a:r>
              <a:rPr lang="en-US" sz="2200" dirty="0" smtClean="0">
                <a:latin typeface="MAC C Times" pitchFamily="18" charset="0"/>
              </a:rPr>
              <a:t> se </a:t>
            </a:r>
            <a:r>
              <a:rPr lang="en-US" sz="2200" dirty="0" err="1" smtClean="0">
                <a:latin typeface="MAC C Times" pitchFamily="18" charset="0"/>
              </a:rPr>
              <a:t>disocirani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joni</a:t>
            </a:r>
            <a:r>
              <a:rPr lang="en-US" sz="2200" dirty="0" smtClean="0">
                <a:latin typeface="MAC C Times" pitchFamily="18" charset="0"/>
              </a:rPr>
              <a:t>. </a:t>
            </a:r>
          </a:p>
          <a:p>
            <a:pPr algn="just"/>
            <a:r>
              <a:rPr lang="en-US" sz="2200" dirty="0" smtClean="0">
                <a:latin typeface="MAC C Times" pitchFamily="18" charset="0"/>
              </a:rPr>
              <a:t>Primer, </a:t>
            </a:r>
            <a:r>
              <a:rPr lang="en-US" sz="2200" dirty="0" err="1" smtClean="0">
                <a:latin typeface="MAC C Times" pitchFamily="18" charset="0"/>
              </a:rPr>
              <a:t>solta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+mn-lt"/>
              </a:rPr>
              <a:t>NaCl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vo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voden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ratsvor</a:t>
            </a:r>
            <a:r>
              <a:rPr lang="en-US" sz="2200" dirty="0" smtClean="0">
                <a:latin typeface="MAC C Times" pitchFamily="18" charset="0"/>
              </a:rPr>
              <a:t> ne </a:t>
            </a:r>
            <a:r>
              <a:rPr lang="en-US" sz="2200" dirty="0" err="1" smtClean="0">
                <a:latin typeface="MAC C Times" pitchFamily="18" charset="0"/>
              </a:rPr>
              <a:t>postoi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kako</a:t>
            </a:r>
            <a:r>
              <a:rPr lang="en-US" sz="2200" dirty="0" smtClean="0">
                <a:latin typeface="MAC C Times" pitchFamily="18" charset="0"/>
              </a:rPr>
              <a:t> </a:t>
            </a:r>
          </a:p>
          <a:p>
            <a:pPr algn="just"/>
            <a:r>
              <a:rPr lang="en-US" sz="2200" dirty="0" err="1" smtClean="0">
                <a:latin typeface="MAC C Times" pitchFamily="18" charset="0"/>
              </a:rPr>
              <a:t>celosna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edinka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ili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molekula</a:t>
            </a:r>
            <a:r>
              <a:rPr lang="en-US" sz="2200" dirty="0" smtClean="0">
                <a:latin typeface="MAC C Times" pitchFamily="18" charset="0"/>
              </a:rPr>
              <a:t>, </a:t>
            </a:r>
            <a:r>
              <a:rPr lang="en-US" sz="2200" dirty="0" err="1" smtClean="0">
                <a:latin typeface="MAC C Times" pitchFamily="18" charset="0"/>
              </a:rPr>
              <a:t>tuku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+mj-lt"/>
              </a:rPr>
              <a:t>NaCl</a:t>
            </a:r>
            <a:r>
              <a:rPr lang="en-US" sz="2200" dirty="0" smtClean="0">
                <a:latin typeface="MAC C Times" pitchFamily="18" charset="0"/>
              </a:rPr>
              <a:t> se </a:t>
            </a:r>
            <a:r>
              <a:rPr lang="en-US" sz="2200" dirty="0" err="1" smtClean="0">
                <a:latin typeface="MAC C Times" pitchFamily="18" charset="0"/>
              </a:rPr>
              <a:t>razlo`uva</a:t>
            </a:r>
            <a:r>
              <a:rPr lang="en-US" sz="2200" dirty="0" smtClean="0">
                <a:latin typeface="MAC C Times" pitchFamily="18" charset="0"/>
              </a:rPr>
              <a:t> </a:t>
            </a:r>
          </a:p>
          <a:p>
            <a:pPr algn="just"/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sostavnite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delovi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t.e</a:t>
            </a:r>
            <a:r>
              <a:rPr lang="en-US" sz="2200" dirty="0" smtClean="0">
                <a:latin typeface="MAC C Times" pitchFamily="18" charset="0"/>
              </a:rPr>
              <a:t>.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joni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smtClean="0">
                <a:sym typeface="Wingdings" pitchFamily="2" charset="2"/>
              </a:rPr>
              <a:t>Na</a:t>
            </a:r>
            <a:r>
              <a:rPr lang="en-US" sz="2200" baseline="30000" dirty="0" smtClean="0">
                <a:sym typeface="Wingdings" pitchFamily="2" charset="2"/>
              </a:rPr>
              <a:t>+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Cl</a:t>
            </a:r>
            <a:r>
              <a:rPr lang="en-US" sz="2200" baseline="30000" dirty="0" smtClean="0">
                <a:sym typeface="Wingdings" pitchFamily="2" charset="2"/>
              </a:rPr>
              <a:t>-</a:t>
            </a:r>
            <a:r>
              <a:rPr lang="en-US" sz="2200" dirty="0" smtClean="0">
                <a:latin typeface="MAC C Times" pitchFamily="18" charset="0"/>
              </a:rPr>
              <a:t> </a:t>
            </a:r>
          </a:p>
          <a:p>
            <a:pPr algn="just"/>
            <a:r>
              <a:rPr lang="en-US" sz="2200" dirty="0" smtClean="0"/>
              <a:t>	</a:t>
            </a:r>
            <a:r>
              <a:rPr lang="en-US" sz="2200" dirty="0" err="1" smtClean="0"/>
              <a:t>NaCl</a:t>
            </a:r>
            <a:r>
              <a:rPr lang="en-US" sz="2200" dirty="0" smtClean="0"/>
              <a:t> </a:t>
            </a:r>
            <a:r>
              <a:rPr lang="en-US" sz="2200" dirty="0" smtClean="0">
                <a:sym typeface="Wingdings" pitchFamily="2" charset="2"/>
              </a:rPr>
              <a:t> Na</a:t>
            </a:r>
            <a:r>
              <a:rPr lang="en-US" sz="2200" baseline="30000" dirty="0" smtClean="0">
                <a:sym typeface="Wingdings" pitchFamily="2" charset="2"/>
              </a:rPr>
              <a:t>+</a:t>
            </a:r>
            <a:r>
              <a:rPr lang="en-US" sz="2200" dirty="0" smtClean="0">
                <a:sym typeface="Wingdings" pitchFamily="2" charset="2"/>
              </a:rPr>
              <a:t> (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hidratiran</a:t>
            </a:r>
            <a:r>
              <a:rPr lang="en-US" sz="2200" dirty="0" smtClean="0">
                <a:sym typeface="Wingdings" pitchFamily="2" charset="2"/>
              </a:rPr>
              <a:t>) + </a:t>
            </a:r>
            <a:r>
              <a:rPr lang="en-US" sz="2200" dirty="0" err="1" smtClean="0">
                <a:sym typeface="Wingdings" pitchFamily="2" charset="2"/>
              </a:rPr>
              <a:t>Cl</a:t>
            </a:r>
            <a:r>
              <a:rPr lang="en-US" sz="2200" baseline="30000" dirty="0" smtClean="0">
                <a:sym typeface="Wingdings" pitchFamily="2" charset="2"/>
              </a:rPr>
              <a:t>-</a:t>
            </a:r>
            <a:r>
              <a:rPr lang="en-US" sz="2200" dirty="0" smtClean="0">
                <a:sym typeface="Wingdings" pitchFamily="2" charset="2"/>
              </a:rPr>
              <a:t> (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hidratiran</a:t>
            </a:r>
            <a:r>
              <a:rPr lang="en-US" sz="2200" dirty="0" smtClean="0">
                <a:sym typeface="Wingdings" pitchFamily="2" charset="2"/>
              </a:rPr>
              <a:t>)</a:t>
            </a:r>
          </a:p>
          <a:p>
            <a:pPr algn="just"/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Poimot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smtClean="0">
                <a:latin typeface="+mj-lt"/>
                <a:sym typeface="Wingdings" pitchFamily="2" charset="2"/>
              </a:rPr>
              <a:t>“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hidratiran</a:t>
            </a:r>
            <a:r>
              <a:rPr lang="en-US" sz="2200" dirty="0" smtClean="0">
                <a:latin typeface="+mj-lt"/>
                <a:sym typeface="Wingdings" pitchFamily="2" charset="2"/>
              </a:rPr>
              <a:t>”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ozna~uva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deka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jonite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Na</a:t>
            </a:r>
            <a:r>
              <a:rPr lang="en-US" sz="2200" baseline="30000" dirty="0" smtClean="0">
                <a:sym typeface="Wingdings" pitchFamily="2" charset="2"/>
              </a:rPr>
              <a:t>+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Cl</a:t>
            </a:r>
            <a:r>
              <a:rPr lang="en-US" sz="2200" baseline="30000" dirty="0" smtClean="0">
                <a:sym typeface="Wingdings" pitchFamily="2" charset="2"/>
              </a:rPr>
              <a:t>-</a:t>
            </a:r>
            <a:r>
              <a:rPr lang="en-US" sz="2200" dirty="0" smtClean="0">
                <a:latin typeface="MAC C Times" pitchFamily="18" charset="0"/>
              </a:rPr>
              <a:t> </a:t>
            </a:r>
            <a:endParaRPr lang="en-US" sz="2200" dirty="0" smtClean="0">
              <a:latin typeface="MAC C Times" pitchFamily="18" charset="0"/>
              <a:sym typeface="Wingdings" pitchFamily="2" charset="2"/>
            </a:endParaRPr>
          </a:p>
          <a:p>
            <a:pPr algn="just"/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ne se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slobodni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tuku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tie se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obikoleni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so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molekuli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voda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.</a:t>
            </a:r>
            <a:endParaRPr lang="en-US" sz="2200" dirty="0" smtClean="0">
              <a:latin typeface="MAC C Times" pitchFamily="18" charset="0"/>
            </a:endParaRPr>
          </a:p>
          <a:p>
            <a:pPr algn="just"/>
            <a:endParaRPr lang="en-US" sz="2200" dirty="0" smtClean="0">
              <a:latin typeface="MAC C Times" pitchFamily="18" charset="0"/>
            </a:endParaRPr>
          </a:p>
          <a:p>
            <a:pPr algn="just"/>
            <a:endParaRPr lang="mk-MK" sz="2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1768" y="315736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smtClean="0">
                <a:sym typeface="Wingdings" pitchFamily="2" charset="2"/>
              </a:rPr>
              <a:t>    Na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 </a:t>
            </a:r>
            <a:r>
              <a:rPr lang="en-US" dirty="0" err="1" smtClean="0">
                <a:sym typeface="Wingdings" pitchFamily="2" charset="2"/>
              </a:rPr>
              <a:t>Cl</a:t>
            </a:r>
            <a:r>
              <a:rPr lang="en-US" baseline="30000" dirty="0" smtClean="0">
                <a:sym typeface="Wingdings" pitchFamily="2" charset="2"/>
              </a:rPr>
              <a:t>-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  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 </a:t>
            </a:r>
            <a:r>
              <a:rPr lang="en-US" dirty="0" smtClean="0">
                <a:sym typeface="Wingdings" pitchFamily="2" charset="2"/>
              </a:rPr>
              <a:t>OH</a:t>
            </a:r>
            <a:r>
              <a:rPr lang="en-US" baseline="30000" dirty="0" smtClean="0">
                <a:sym typeface="Wingdings" pitchFamily="2" charset="2"/>
              </a:rPr>
              <a:t>-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280926"/>
            <a:ext cx="783900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000" dirty="0" smtClean="0">
                <a:latin typeface="MAC C Times" pitchFamily="18" charset="0"/>
              </a:rPr>
              <a:t>-</a:t>
            </a:r>
            <a:r>
              <a:rPr lang="en-US" sz="2000" dirty="0" err="1" smtClean="0">
                <a:latin typeface="MAC C Times" pitchFamily="18" charset="0"/>
              </a:rPr>
              <a:t>Da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vidime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kako</a:t>
            </a:r>
            <a:r>
              <a:rPr lang="en-US" sz="2000" dirty="0" smtClean="0">
                <a:latin typeface="MAC C Times" pitchFamily="18" charset="0"/>
              </a:rPr>
              <a:t> }e </a:t>
            </a:r>
            <a:r>
              <a:rPr lang="en-US" sz="2000" dirty="0" err="1" smtClean="0">
                <a:latin typeface="MAC C Times" pitchFamily="18" charset="0"/>
              </a:rPr>
              <a:t>gi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objasnime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ramnote`nite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procesi</a:t>
            </a:r>
            <a:r>
              <a:rPr lang="en-US" sz="2000" dirty="0" smtClean="0">
                <a:latin typeface="MAC C Times" pitchFamily="18" charset="0"/>
              </a:rPr>
              <a:t> {to se </a:t>
            </a:r>
          </a:p>
          <a:p>
            <a:pPr algn="just"/>
            <a:r>
              <a:rPr lang="en-US" sz="2000" dirty="0" err="1" smtClean="0">
                <a:latin typeface="MAC C Times" pitchFamily="18" charset="0"/>
              </a:rPr>
              <a:t>slu~uvaat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koga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voda</a:t>
            </a:r>
            <a:r>
              <a:rPr lang="en-US" sz="2000" dirty="0" smtClean="0">
                <a:latin typeface="MAC C Times" pitchFamily="18" charset="0"/>
              </a:rPr>
              <a:t> }e </a:t>
            </a:r>
            <a:r>
              <a:rPr lang="en-US" sz="2000" dirty="0" err="1" smtClean="0">
                <a:latin typeface="MAC C Times" pitchFamily="18" charset="0"/>
              </a:rPr>
              <a:t>rastvorime</a:t>
            </a:r>
            <a:r>
              <a:rPr lang="en-US" sz="2000" dirty="0" smtClean="0">
                <a:latin typeface="MAC C Times" pitchFamily="18" charset="0"/>
              </a:rPr>
              <a:t> sol </a:t>
            </a:r>
            <a:r>
              <a:rPr lang="en-US" sz="2000" dirty="0" err="1" smtClean="0">
                <a:latin typeface="MAC C Times" pitchFamily="18" charset="0"/>
              </a:rPr>
              <a:t>dobiena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od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jaka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baza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i</a:t>
            </a:r>
            <a:r>
              <a:rPr lang="en-US" sz="2000" dirty="0" smtClean="0">
                <a:latin typeface="MAC C Times" pitchFamily="18" charset="0"/>
              </a:rPr>
              <a:t> </a:t>
            </a:r>
          </a:p>
          <a:p>
            <a:pPr algn="just"/>
            <a:r>
              <a:rPr lang="en-US" sz="2000" dirty="0" err="1" smtClean="0">
                <a:latin typeface="MAC C Times" pitchFamily="18" charset="0"/>
              </a:rPr>
              <a:t>jaka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kiselina</a:t>
            </a:r>
            <a:r>
              <a:rPr lang="en-US" sz="2000" dirty="0" smtClean="0">
                <a:latin typeface="MAC C Times" pitchFamily="18" charset="0"/>
              </a:rPr>
              <a:t>. </a:t>
            </a:r>
            <a:r>
              <a:rPr lang="en-US" sz="2000" dirty="0" err="1" smtClean="0">
                <a:latin typeface="MAC C Times" pitchFamily="18" charset="0"/>
              </a:rPr>
              <a:t>Takov</a:t>
            </a:r>
            <a:r>
              <a:rPr lang="en-US" sz="2000" dirty="0" smtClean="0">
                <a:latin typeface="MAC C Times" pitchFamily="18" charset="0"/>
              </a:rPr>
              <a:t> primer e </a:t>
            </a:r>
            <a:r>
              <a:rPr lang="en-US" sz="2000" dirty="0" err="1" smtClean="0">
                <a:latin typeface="MAC C Times" pitchFamily="18" charset="0"/>
              </a:rPr>
              <a:t>solta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+mj-lt"/>
              </a:rPr>
              <a:t>NaCl</a:t>
            </a:r>
            <a:r>
              <a:rPr lang="en-US" sz="2000" dirty="0" smtClean="0">
                <a:latin typeface="MAC C Times" pitchFamily="18" charset="0"/>
              </a:rPr>
              <a:t>. </a:t>
            </a:r>
          </a:p>
          <a:p>
            <a:pPr algn="just"/>
            <a:r>
              <a:rPr lang="en-US" sz="2000" dirty="0" err="1" smtClean="0">
                <a:latin typeface="MAC C Times" pitchFamily="18" charset="0"/>
              </a:rPr>
              <a:t>Ovaa</a:t>
            </a:r>
            <a:r>
              <a:rPr lang="en-US" sz="2000" dirty="0" smtClean="0">
                <a:latin typeface="MAC C Times" pitchFamily="18" charset="0"/>
              </a:rPr>
              <a:t> sol </a:t>
            </a:r>
            <a:r>
              <a:rPr lang="en-US" sz="2000" dirty="0" err="1" smtClean="0">
                <a:latin typeface="MAC C Times" pitchFamily="18" charset="0"/>
              </a:rPr>
              <a:t>mo`e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da</a:t>
            </a:r>
            <a:r>
              <a:rPr lang="en-US" sz="2000" dirty="0" smtClean="0">
                <a:latin typeface="MAC C Times" pitchFamily="18" charset="0"/>
              </a:rPr>
              <a:t> se </a:t>
            </a:r>
            <a:r>
              <a:rPr lang="en-US" sz="2000" dirty="0" err="1" smtClean="0">
                <a:latin typeface="MAC C Times" pitchFamily="18" charset="0"/>
              </a:rPr>
              <a:t>dobie</a:t>
            </a:r>
            <a:r>
              <a:rPr lang="en-US" sz="2000" dirty="0" smtClean="0">
                <a:latin typeface="MAC C Times" pitchFamily="18" charset="0"/>
              </a:rPr>
              <a:t> so </a:t>
            </a:r>
            <a:r>
              <a:rPr lang="en-US" sz="2000" dirty="0" err="1" smtClean="0">
                <a:latin typeface="MAC C Times" pitchFamily="18" charset="0"/>
              </a:rPr>
              <a:t>reakcija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neutralizacija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od</a:t>
            </a:r>
            <a:r>
              <a:rPr lang="en-US" sz="2000" dirty="0" smtClean="0">
                <a:latin typeface="MAC C Times" pitchFamily="18" charset="0"/>
              </a:rPr>
              <a:t> </a:t>
            </a:r>
          </a:p>
          <a:p>
            <a:pPr algn="just"/>
            <a:r>
              <a:rPr lang="en-US" sz="2000" dirty="0" err="1" smtClean="0">
                <a:latin typeface="MAC C Times" pitchFamily="18" charset="0"/>
              </a:rPr>
              <a:t>jaka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baza</a:t>
            </a:r>
            <a:r>
              <a:rPr lang="en-US" sz="2000" dirty="0" smtClean="0">
                <a:latin typeface="MAC C Times" pitchFamily="18" charset="0"/>
              </a:rPr>
              <a:t> (</a:t>
            </a:r>
            <a:r>
              <a:rPr lang="en-US" sz="2000" dirty="0" err="1" smtClean="0">
                <a:latin typeface="+mn-lt"/>
              </a:rPr>
              <a:t>NaOH</a:t>
            </a:r>
            <a:r>
              <a:rPr lang="en-US" sz="2000" dirty="0" smtClean="0">
                <a:latin typeface="MAC C Times" pitchFamily="18" charset="0"/>
              </a:rPr>
              <a:t>) </a:t>
            </a:r>
            <a:r>
              <a:rPr lang="en-US" sz="2000" dirty="0" err="1" smtClean="0">
                <a:latin typeface="MAC C Times" pitchFamily="18" charset="0"/>
              </a:rPr>
              <a:t>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jaka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kiselina</a:t>
            </a:r>
            <a:r>
              <a:rPr lang="en-US" sz="2000" dirty="0" smtClean="0">
                <a:latin typeface="MAC C Times" pitchFamily="18" charset="0"/>
              </a:rPr>
              <a:t> (</a:t>
            </a:r>
            <a:r>
              <a:rPr lang="en-US" sz="2000" dirty="0" err="1" smtClean="0">
                <a:latin typeface="+mj-lt"/>
              </a:rPr>
              <a:t>HCl</a:t>
            </a:r>
            <a:r>
              <a:rPr lang="en-US" sz="2000" dirty="0" smtClean="0">
                <a:latin typeface="MAC C Times" pitchFamily="18" charset="0"/>
              </a:rPr>
              <a:t>). </a:t>
            </a:r>
          </a:p>
          <a:p>
            <a:pPr algn="just"/>
            <a:r>
              <a:rPr lang="en-US" sz="2000" dirty="0" err="1" smtClean="0">
                <a:latin typeface="MAC C Times" pitchFamily="18" charset="0"/>
              </a:rPr>
              <a:t>Pri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ramnote`nite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reakcii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hidroliza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solite</a:t>
            </a:r>
            <a:r>
              <a:rPr lang="en-US" sz="2000" dirty="0" smtClean="0">
                <a:latin typeface="MAC C Times" pitchFamily="18" charset="0"/>
              </a:rPr>
              <a:t>, </a:t>
            </a:r>
            <a:r>
              <a:rPr lang="en-US" sz="2000" dirty="0" err="1" smtClean="0">
                <a:latin typeface="MAC C Times" pitchFamily="18" charset="0"/>
              </a:rPr>
              <a:t>preku</a:t>
            </a:r>
            <a:r>
              <a:rPr lang="en-US" sz="2000" dirty="0" smtClean="0">
                <a:latin typeface="MAC C Times" pitchFamily="18" charset="0"/>
              </a:rPr>
              <a:t> </a:t>
            </a:r>
          </a:p>
          <a:p>
            <a:pPr algn="just"/>
            <a:r>
              <a:rPr lang="en-US" sz="2000" dirty="0" err="1" smtClean="0">
                <a:latin typeface="MAC C Times" pitchFamily="18" charset="0"/>
              </a:rPr>
              <a:t>h</a:t>
            </a:r>
            <a:r>
              <a:rPr lang="en-US" sz="2000" dirty="0" err="1" smtClean="0">
                <a:latin typeface="MAC C Times" pitchFamily="18" charset="0"/>
              </a:rPr>
              <a:t>emiski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ravenki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gi</a:t>
            </a:r>
            <a:r>
              <a:rPr lang="en-US" sz="2000" dirty="0" smtClean="0">
                <a:latin typeface="MAC C Times" pitchFamily="18" charset="0"/>
              </a:rPr>
              <a:t> pi{</a:t>
            </a:r>
            <a:r>
              <a:rPr lang="en-US" sz="2000" dirty="0" err="1" smtClean="0">
                <a:latin typeface="MAC C Times" pitchFamily="18" charset="0"/>
              </a:rPr>
              <a:t>uvame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disocijaciite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solta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i</a:t>
            </a:r>
            <a:r>
              <a:rPr lang="en-US" sz="2000" dirty="0" smtClean="0">
                <a:latin typeface="MAC C Times" pitchFamily="18" charset="0"/>
              </a:rPr>
              <a:t> </a:t>
            </a:r>
          </a:p>
          <a:p>
            <a:pPr algn="just"/>
            <a:r>
              <a:rPr lang="en-US" sz="2000" dirty="0" err="1" smtClean="0">
                <a:latin typeface="MAC C Times" pitchFamily="18" charset="0"/>
              </a:rPr>
              <a:t>n</a:t>
            </a:r>
            <a:r>
              <a:rPr lang="en-US" sz="2000" dirty="0" err="1" smtClean="0">
                <a:latin typeface="MAC C Times" pitchFamily="18" charset="0"/>
              </a:rPr>
              <a:t>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vodata</a:t>
            </a:r>
            <a:r>
              <a:rPr lang="en-US" sz="2000" dirty="0" smtClean="0">
                <a:latin typeface="MAC C Times" pitchFamily="18" charset="0"/>
              </a:rPr>
              <a:t>, </a:t>
            </a:r>
            <a:r>
              <a:rPr lang="en-US" sz="2000" dirty="0" err="1" smtClean="0">
                <a:latin typeface="MAC C Times" pitchFamily="18" charset="0"/>
              </a:rPr>
              <a:t>zatoa</a:t>
            </a:r>
            <a:r>
              <a:rPr lang="en-US" sz="2000" dirty="0" smtClean="0">
                <a:latin typeface="MAC C Times" pitchFamily="18" charset="0"/>
              </a:rPr>
              <a:t> {to </a:t>
            </a:r>
            <a:r>
              <a:rPr lang="en-US" sz="2000" dirty="0" err="1" smtClean="0">
                <a:latin typeface="MAC C Times" pitchFamily="18" charset="0"/>
              </a:rPr>
              <a:t>vo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ovie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procesi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disocijacijata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vodata</a:t>
            </a:r>
            <a:endParaRPr lang="en-US" sz="2000" dirty="0" smtClean="0">
              <a:latin typeface="MAC C Times" pitchFamily="18" charset="0"/>
            </a:endParaRPr>
          </a:p>
          <a:p>
            <a:pPr algn="just"/>
            <a:r>
              <a:rPr lang="en-US" sz="2000" dirty="0" err="1" smtClean="0">
                <a:latin typeface="MAC C Times" pitchFamily="18" charset="0"/>
              </a:rPr>
              <a:t>i</a:t>
            </a:r>
            <a:r>
              <a:rPr lang="en-US" sz="2000" dirty="0" err="1" smtClean="0">
                <a:latin typeface="MAC C Times" pitchFamily="18" charset="0"/>
              </a:rPr>
              <a:t>gra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ogromna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uloga</a:t>
            </a:r>
            <a:r>
              <a:rPr lang="en-US" sz="2000" dirty="0" smtClean="0">
                <a:latin typeface="MAC C Times" pitchFamily="18" charset="0"/>
              </a:rPr>
              <a:t>. Eve </a:t>
            </a:r>
            <a:r>
              <a:rPr lang="en-US" sz="2000" dirty="0" err="1" smtClean="0">
                <a:latin typeface="MAC C Times" pitchFamily="18" charset="0"/>
              </a:rPr>
              <a:t>kako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toa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izgleda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primerot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+mn-lt"/>
              </a:rPr>
              <a:t>NaCl</a:t>
            </a:r>
            <a:r>
              <a:rPr lang="en-US" sz="2000" dirty="0" smtClean="0">
                <a:latin typeface="MAC C Times" pitchFamily="18" charset="0"/>
              </a:rPr>
              <a:t>.</a:t>
            </a:r>
            <a:endParaRPr lang="mk-MK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041370" y="4214818"/>
            <a:ext cx="709521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MAC C Times" pitchFamily="18" charset="0"/>
              </a:rPr>
              <a:t>Zna~i</a:t>
            </a:r>
            <a:r>
              <a:rPr lang="en-US" sz="2000" i="1" dirty="0" smtClean="0">
                <a:latin typeface="MAC C Times" pitchFamily="18" charset="0"/>
              </a:rPr>
              <a:t>, </a:t>
            </a:r>
            <a:r>
              <a:rPr lang="en-US" sz="2000" i="1" dirty="0" err="1" smtClean="0">
                <a:latin typeface="MAC C Times" pitchFamily="18" charset="0"/>
              </a:rPr>
              <a:t>koga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solta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+mj-lt"/>
              </a:rPr>
              <a:t>NaCl</a:t>
            </a:r>
            <a:r>
              <a:rPr lang="en-US" sz="2000" i="1" dirty="0" smtClean="0">
                <a:latin typeface="MAC C Times" pitchFamily="18" charset="0"/>
              </a:rPr>
              <a:t> }e </a:t>
            </a:r>
            <a:r>
              <a:rPr lang="en-US" sz="2000" i="1" dirty="0" err="1" smtClean="0">
                <a:latin typeface="MAC C Times" pitchFamily="18" charset="0"/>
              </a:rPr>
              <a:t>ja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rastvorime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vo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voda</a:t>
            </a:r>
            <a:r>
              <a:rPr lang="en-US" sz="2000" i="1" dirty="0" smtClean="0">
                <a:latin typeface="MAC C Times" pitchFamily="18" charset="0"/>
              </a:rPr>
              <a:t>,</a:t>
            </a:r>
          </a:p>
          <a:p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vo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vodeniot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rastvor</a:t>
            </a:r>
            <a:r>
              <a:rPr lang="en-US" sz="2000" i="1" dirty="0" smtClean="0">
                <a:latin typeface="MAC C Times" pitchFamily="18" charset="0"/>
              </a:rPr>
              <a:t> }e </a:t>
            </a:r>
            <a:r>
              <a:rPr lang="en-US" sz="2000" i="1" dirty="0" err="1" smtClean="0">
                <a:latin typeface="MAC C Times" pitchFamily="18" charset="0"/>
              </a:rPr>
              <a:t>bidat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prisutni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slednite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joni</a:t>
            </a:r>
            <a:r>
              <a:rPr lang="en-US" sz="2000" i="1" dirty="0" smtClean="0">
                <a:latin typeface="MAC C Times" pitchFamily="18" charset="0"/>
              </a:rPr>
              <a:t>: </a:t>
            </a:r>
          </a:p>
          <a:p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smtClean="0">
                <a:sym typeface="Wingdings" pitchFamily="2" charset="2"/>
              </a:rPr>
              <a:t>Na</a:t>
            </a:r>
            <a:r>
              <a:rPr lang="en-US" sz="2000" baseline="30000" dirty="0" smtClean="0">
                <a:sym typeface="Wingdings" pitchFamily="2" charset="2"/>
              </a:rPr>
              <a:t>+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Cl</a:t>
            </a:r>
            <a:r>
              <a:rPr lang="en-US" sz="2000" baseline="30000" dirty="0" smtClean="0">
                <a:sym typeface="Wingdings" pitchFamily="2" charset="2"/>
              </a:rPr>
              <a:t>- 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(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dobieni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disocijacijata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NaCl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),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endParaRPr lang="en-US" sz="2000" dirty="0" smtClean="0">
              <a:latin typeface="MAC C Times" pitchFamily="18" charset="0"/>
              <a:sym typeface="Wingdings" pitchFamily="2" charset="2"/>
            </a:endParaRPr>
          </a:p>
          <a:p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	</a:t>
            </a:r>
            <a:r>
              <a:rPr lang="en-US" sz="2000" dirty="0" smtClean="0">
                <a:sym typeface="Wingdings" pitchFamily="2" charset="2"/>
              </a:rPr>
              <a:t>H</a:t>
            </a:r>
            <a:r>
              <a:rPr lang="en-US" sz="2000" baseline="30000" dirty="0" smtClean="0">
                <a:sym typeface="Wingdings" pitchFamily="2" charset="2"/>
              </a:rPr>
              <a:t>+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dirty="0" smtClean="0">
                <a:sym typeface="Wingdings" pitchFamily="2" charset="2"/>
              </a:rPr>
              <a:t> OH</a:t>
            </a:r>
            <a:r>
              <a:rPr lang="en-US" sz="2000" baseline="30000" dirty="0" smtClean="0">
                <a:sym typeface="Wingdings" pitchFamily="2" charset="2"/>
              </a:rPr>
              <a:t>-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dobieni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disocijacijata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vodata</a:t>
            </a:r>
            <a:r>
              <a:rPr lang="en-US" sz="2000" dirty="0" smtClean="0">
                <a:sym typeface="Wingdings" pitchFamily="2" charset="2"/>
              </a:rPr>
              <a:t>. 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>
            <a:off x="3214679" y="3870156"/>
            <a:ext cx="78581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0100" y="214852"/>
            <a:ext cx="750099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Vo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edna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vakva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ramnote`a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mo`eme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da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pretpostavime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deka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katjonite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solta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(</a:t>
            </a:r>
            <a:r>
              <a:rPr lang="en-US" sz="2200" dirty="0" smtClean="0">
                <a:latin typeface="+mj-lt"/>
                <a:sym typeface="Wingdings" pitchFamily="2" charset="2"/>
              </a:rPr>
              <a:t>Na</a:t>
            </a:r>
            <a:r>
              <a:rPr lang="en-US" sz="2200" baseline="30000" dirty="0" smtClean="0">
                <a:latin typeface="MAC C Times" pitchFamily="18" charset="0"/>
                <a:sym typeface="Wingdings" pitchFamily="2" charset="2"/>
              </a:rPr>
              <a:t>+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)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mo`e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da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reagiraat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so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anjonite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vodata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(</a:t>
            </a:r>
            <a:r>
              <a:rPr lang="en-US" sz="2200" dirty="0" smtClean="0">
                <a:latin typeface="+mj-lt"/>
                <a:sym typeface="Wingdings" pitchFamily="2" charset="2"/>
              </a:rPr>
              <a:t>OH</a:t>
            </a:r>
            <a:r>
              <a:rPr lang="en-US" sz="2200" baseline="30000" dirty="0" smtClean="0">
                <a:latin typeface="+mj-lt"/>
                <a:sym typeface="Wingdings" pitchFamily="2" charset="2"/>
              </a:rPr>
              <a:t>-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),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obratno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katjonite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disocijacijata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vodata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(</a:t>
            </a:r>
            <a:r>
              <a:rPr lang="en-US" sz="2200" dirty="0" smtClean="0">
                <a:sym typeface="Wingdings" pitchFamily="2" charset="2"/>
              </a:rPr>
              <a:t>H</a:t>
            </a:r>
            <a:r>
              <a:rPr lang="en-US" sz="2200" baseline="30000" dirty="0" smtClean="0">
                <a:sym typeface="Wingdings" pitchFamily="2" charset="2"/>
              </a:rPr>
              <a:t>+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)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mo`e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da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reagiraat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so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anjonite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dobieni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so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disocijacijata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solta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(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Cl</a:t>
            </a:r>
            <a:r>
              <a:rPr lang="en-US" sz="2200" baseline="30000" dirty="0" smtClean="0">
                <a:latin typeface="+mn-lt"/>
                <a:sym typeface="Wingdings" pitchFamily="2" charset="2"/>
              </a:rPr>
              <a:t>-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)</a:t>
            </a:r>
            <a:r>
              <a:rPr lang="en-US" sz="2200" dirty="0" smtClean="0">
                <a:sym typeface="Wingdings" pitchFamily="2" charset="2"/>
              </a:rPr>
              <a:t>.</a:t>
            </a:r>
            <a:endParaRPr lang="en-US" sz="2200" dirty="0" smtClean="0">
              <a:sym typeface="Wingdings" pitchFamily="2" charset="2"/>
            </a:endParaRPr>
          </a:p>
          <a:p>
            <a:pPr algn="just"/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Pri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edna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takva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kombinacija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, bi se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dobile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NaOH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HCl</a:t>
            </a:r>
            <a:r>
              <a:rPr lang="en-US" sz="2200" dirty="0" smtClean="0">
                <a:sym typeface="Wingdings" pitchFamily="2" charset="2"/>
              </a:rPr>
              <a:t>. 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No,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bidej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}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NaOH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HCl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se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silni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elektroliti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, tie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vo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voda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kompletno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bi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disocirale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soodvtenite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joni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. </a:t>
            </a:r>
          </a:p>
          <a:p>
            <a:pPr algn="just"/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-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Toa bi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zna~elo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MAC C Times" pitchFamily="18" charset="0"/>
                <a:sym typeface="Wingdings" pitchFamily="2" charset="2"/>
              </a:rPr>
              <a:t>deka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vo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voden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rastvor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sol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dobiena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jaka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baza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jaka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kiselina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koncentracijata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smtClean="0">
                <a:sym typeface="Wingdings" pitchFamily="2" charset="2"/>
              </a:rPr>
              <a:t>H</a:t>
            </a:r>
            <a:r>
              <a:rPr lang="en-US" sz="2200" b="1" baseline="30000" dirty="0" smtClean="0">
                <a:sym typeface="Wingdings" pitchFamily="2" charset="2"/>
              </a:rPr>
              <a:t>+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jonite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(tie se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nositeli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kiselinskite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svojstva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)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i</a:t>
            </a:r>
            <a:endParaRPr lang="en-US" sz="2200" b="1" dirty="0" smtClean="0">
              <a:latin typeface="MAC C Times" pitchFamily="18" charset="0"/>
              <a:sym typeface="Wingdings" pitchFamily="2" charset="2"/>
            </a:endParaRPr>
          </a:p>
          <a:p>
            <a:pPr algn="just"/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k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oncentracijata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smtClean="0">
                <a:latin typeface="+mj-lt"/>
                <a:sym typeface="Wingdings" pitchFamily="2" charset="2"/>
              </a:rPr>
              <a:t>O</a:t>
            </a:r>
            <a:r>
              <a:rPr lang="en-US" sz="2200" b="1" dirty="0" smtClean="0">
                <a:sym typeface="Wingdings" pitchFamily="2" charset="2"/>
              </a:rPr>
              <a:t>H</a:t>
            </a:r>
            <a:r>
              <a:rPr lang="en-US" sz="2200" b="1" baseline="30000" dirty="0" smtClean="0">
                <a:sym typeface="Wingdings" pitchFamily="2" charset="2"/>
              </a:rPr>
              <a:t>-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jonite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(tie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pak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se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nositeli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baznite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svojstva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) bi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bila</a:t>
            </a:r>
            <a:r>
              <a:rPr lang="en-US" sz="22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MAC C Times" pitchFamily="18" charset="0"/>
                <a:sym typeface="Wingdings" pitchFamily="2" charset="2"/>
              </a:rPr>
              <a:t>identi~na</a:t>
            </a:r>
            <a:r>
              <a:rPr lang="en-US" sz="2200" dirty="0" smtClean="0">
                <a:latin typeface="MAC C Times" pitchFamily="18" charset="0"/>
                <a:sym typeface="Wingdings" pitchFamily="2" charset="2"/>
              </a:rPr>
              <a:t>. </a:t>
            </a:r>
          </a:p>
          <a:p>
            <a:pPr algn="just"/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-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Toa </a:t>
            </a:r>
            <a:r>
              <a:rPr lang="en-US" sz="2200" i="1" dirty="0" err="1" smtClean="0">
                <a:latin typeface="MAC C Times" pitchFamily="18" charset="0"/>
                <a:sym typeface="Wingdings" pitchFamily="2" charset="2"/>
              </a:rPr>
              <a:t>implicira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i="1" dirty="0" err="1" smtClean="0">
                <a:latin typeface="MAC C Times" pitchFamily="18" charset="0"/>
                <a:sym typeface="Wingdings" pitchFamily="2" charset="2"/>
              </a:rPr>
              <a:t>deka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i="1" dirty="0" err="1" smtClean="0">
                <a:latin typeface="MAC C Times" pitchFamily="18" charset="0"/>
                <a:sym typeface="Wingdings" pitchFamily="2" charset="2"/>
              </a:rPr>
              <a:t>pri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i="1" dirty="0" err="1" smtClean="0">
                <a:latin typeface="MAC C Times" pitchFamily="18" charset="0"/>
                <a:sym typeface="Wingdings" pitchFamily="2" charset="2"/>
              </a:rPr>
              <a:t>rastvoruvawe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i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i="1" dirty="0" err="1" smtClean="0">
                <a:latin typeface="MAC C Times" pitchFamily="18" charset="0"/>
                <a:sym typeface="Wingdings" pitchFamily="2" charset="2"/>
              </a:rPr>
              <a:t>vakvi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 soli </a:t>
            </a:r>
            <a:r>
              <a:rPr lang="en-US" sz="2200" i="1" dirty="0" err="1" smtClean="0">
                <a:latin typeface="MAC C Times" pitchFamily="18" charset="0"/>
                <a:sym typeface="Wingdings" pitchFamily="2" charset="2"/>
              </a:rPr>
              <a:t>vo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i="1" dirty="0" err="1" smtClean="0">
                <a:latin typeface="MAC C Times" pitchFamily="18" charset="0"/>
                <a:sym typeface="Wingdings" pitchFamily="2" charset="2"/>
              </a:rPr>
              <a:t>voda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200" i="1" dirty="0" smtClean="0">
                <a:latin typeface="+mj-lt"/>
                <a:sym typeface="Wingdings" pitchFamily="2" charset="2"/>
              </a:rPr>
              <a:t>pH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i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i="1" dirty="0" err="1" smtClean="0">
                <a:latin typeface="MAC C Times" pitchFamily="18" charset="0"/>
                <a:sym typeface="Wingdings" pitchFamily="2" charset="2"/>
              </a:rPr>
              <a:t>vodenite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i="1" dirty="0" err="1" smtClean="0">
                <a:latin typeface="MAC C Times" pitchFamily="18" charset="0"/>
                <a:sym typeface="Wingdings" pitchFamily="2" charset="2"/>
              </a:rPr>
              <a:t>rastvori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 ne se </a:t>
            </a:r>
            <a:r>
              <a:rPr lang="en-US" sz="2200" i="1" dirty="0" err="1" smtClean="0">
                <a:latin typeface="MAC C Times" pitchFamily="18" charset="0"/>
                <a:sym typeface="Wingdings" pitchFamily="2" charset="2"/>
              </a:rPr>
              <a:t>menuva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200" i="1" dirty="0" err="1" smtClean="0">
                <a:latin typeface="MAC C Times" pitchFamily="18" charset="0"/>
                <a:sym typeface="Wingdings" pitchFamily="2" charset="2"/>
              </a:rPr>
              <a:t>ili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i="1" dirty="0" err="1" smtClean="0">
                <a:latin typeface="MAC C Times" pitchFamily="18" charset="0"/>
                <a:sym typeface="Wingdings" pitchFamily="2" charset="2"/>
              </a:rPr>
              <a:t>vikame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i="1" dirty="0" err="1" smtClean="0">
                <a:latin typeface="MAC C Times" pitchFamily="18" charset="0"/>
                <a:sym typeface="Wingdings" pitchFamily="2" charset="2"/>
              </a:rPr>
              <a:t>deka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i="1" dirty="0" smtClean="0">
                <a:latin typeface="+mj-lt"/>
                <a:sym typeface="Wingdings" pitchFamily="2" charset="2"/>
              </a:rPr>
              <a:t>“</a:t>
            </a:r>
            <a:r>
              <a:rPr lang="en-US" sz="2200" b="1" i="1" dirty="0" err="1" smtClean="0">
                <a:latin typeface="MAC C Times" pitchFamily="18" charset="0"/>
                <a:sym typeface="Wingdings" pitchFamily="2" charset="2"/>
              </a:rPr>
              <a:t>solite</a:t>
            </a:r>
            <a:r>
              <a:rPr lang="en-US" sz="22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i="1" dirty="0" err="1" smtClean="0">
                <a:latin typeface="MAC C Times" pitchFamily="18" charset="0"/>
                <a:sym typeface="Wingdings" pitchFamily="2" charset="2"/>
              </a:rPr>
              <a:t>dobieni</a:t>
            </a:r>
            <a:r>
              <a:rPr lang="en-US" sz="22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i="1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2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i="1" dirty="0" err="1" smtClean="0">
                <a:latin typeface="MAC C Times" pitchFamily="18" charset="0"/>
                <a:sym typeface="Wingdings" pitchFamily="2" charset="2"/>
              </a:rPr>
              <a:t>jaki</a:t>
            </a:r>
            <a:r>
              <a:rPr lang="en-US" sz="22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i="1" dirty="0" err="1" smtClean="0">
                <a:latin typeface="MAC C Times" pitchFamily="18" charset="0"/>
                <a:sym typeface="Wingdings" pitchFamily="2" charset="2"/>
              </a:rPr>
              <a:t>bazi</a:t>
            </a:r>
            <a:r>
              <a:rPr lang="en-US" sz="22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i="1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2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i="1" dirty="0" err="1" smtClean="0">
                <a:latin typeface="MAC C Times" pitchFamily="18" charset="0"/>
                <a:sym typeface="Wingdings" pitchFamily="2" charset="2"/>
              </a:rPr>
              <a:t>jaki</a:t>
            </a:r>
            <a:r>
              <a:rPr lang="en-US" sz="22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b="1" i="1" dirty="0" err="1" smtClean="0">
                <a:latin typeface="MAC C Times" pitchFamily="18" charset="0"/>
                <a:sym typeface="Wingdings" pitchFamily="2" charset="2"/>
              </a:rPr>
              <a:t>kiselini</a:t>
            </a:r>
            <a:r>
              <a:rPr lang="en-US" sz="2200" b="1" i="1" dirty="0" smtClean="0">
                <a:latin typeface="MAC C Times" pitchFamily="18" charset="0"/>
                <a:sym typeface="Wingdings" pitchFamily="2" charset="2"/>
              </a:rPr>
              <a:t> NE HIDROLIZIRAAT</a:t>
            </a:r>
            <a:r>
              <a:rPr lang="en-US" sz="2200" b="1" i="1" dirty="0" smtClean="0">
                <a:sym typeface="Wingdings" pitchFamily="2" charset="2"/>
              </a:rPr>
              <a:t> </a:t>
            </a:r>
            <a:r>
              <a:rPr lang="en-US" sz="2200" i="1" dirty="0" smtClean="0">
                <a:sym typeface="Wingdings" pitchFamily="2" charset="2"/>
              </a:rPr>
              <a:t>“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. </a:t>
            </a:r>
            <a:r>
              <a:rPr lang="en-US" sz="2200" i="1" dirty="0" err="1" smtClean="0">
                <a:latin typeface="MAC C Times" pitchFamily="18" charset="0"/>
                <a:sym typeface="Wingdings" pitchFamily="2" charset="2"/>
              </a:rPr>
              <a:t>Primeri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i="1" dirty="0" err="1" smtClean="0">
                <a:latin typeface="MAC C Times" pitchFamily="18" charset="0"/>
                <a:sym typeface="Wingdings" pitchFamily="2" charset="2"/>
              </a:rPr>
              <a:t>za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200" i="1" dirty="0" err="1" smtClean="0">
                <a:latin typeface="MAC C Times" pitchFamily="18" charset="0"/>
                <a:sym typeface="Wingdings" pitchFamily="2" charset="2"/>
              </a:rPr>
              <a:t>takvi</a:t>
            </a:r>
            <a:r>
              <a:rPr lang="en-US" sz="2200" i="1" dirty="0" smtClean="0">
                <a:latin typeface="MAC C Times" pitchFamily="18" charset="0"/>
                <a:sym typeface="Wingdings" pitchFamily="2" charset="2"/>
              </a:rPr>
              <a:t> soli se </a:t>
            </a:r>
            <a:r>
              <a:rPr lang="en-US" sz="2200" dirty="0" err="1" smtClean="0"/>
              <a:t>NaCl</a:t>
            </a:r>
            <a:r>
              <a:rPr lang="en-US" sz="2200" dirty="0" smtClean="0"/>
              <a:t>, </a:t>
            </a:r>
            <a:r>
              <a:rPr lang="en-US" sz="2200" dirty="0" err="1" smtClean="0"/>
              <a:t>KCl</a:t>
            </a:r>
            <a:r>
              <a:rPr lang="en-US" sz="2200" dirty="0" smtClean="0"/>
              <a:t>, K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SO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, </a:t>
            </a:r>
            <a:r>
              <a:rPr lang="en-US" sz="2200" dirty="0" smtClean="0"/>
              <a:t>LiNO</a:t>
            </a:r>
            <a:r>
              <a:rPr lang="en-US" sz="2200" baseline="-25000" dirty="0" smtClean="0"/>
              <a:t>3, </a:t>
            </a:r>
            <a:r>
              <a:rPr lang="en-US" sz="2200" dirty="0" smtClean="0"/>
              <a:t>Na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SO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, </a:t>
            </a:r>
            <a:r>
              <a:rPr lang="en-US" sz="2200" dirty="0" smtClean="0"/>
              <a:t>KNO</a:t>
            </a:r>
            <a:r>
              <a:rPr lang="en-US" sz="2200" baseline="-25000" dirty="0" smtClean="0"/>
              <a:t>3 …</a:t>
            </a:r>
            <a:endParaRPr lang="en-US" sz="2200" i="1" dirty="0" smtClean="0">
              <a:latin typeface="MAC C Times" pitchFamily="18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86082" y="287161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NaCN</a:t>
            </a:r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    Na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 </a:t>
            </a:r>
            <a:r>
              <a:rPr lang="en-US" dirty="0" smtClean="0">
                <a:sym typeface="Wingdings" pitchFamily="2" charset="2"/>
              </a:rPr>
              <a:t>CN</a:t>
            </a:r>
            <a:r>
              <a:rPr lang="en-US" baseline="30000" dirty="0" smtClean="0">
                <a:sym typeface="Wingdings" pitchFamily="2" charset="2"/>
              </a:rPr>
              <a:t>-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      </a:t>
            </a:r>
            <a:r>
              <a:rPr lang="en-US" dirty="0" smtClean="0">
                <a:sym typeface="Wingdings" pitchFamily="2" charset="2"/>
              </a:rPr>
              <a:t>    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 </a:t>
            </a:r>
            <a:r>
              <a:rPr lang="en-US" dirty="0" smtClean="0">
                <a:sym typeface="Wingdings" pitchFamily="2" charset="2"/>
              </a:rPr>
              <a:t>OH</a:t>
            </a:r>
            <a:r>
              <a:rPr lang="en-US" baseline="30000" dirty="0" smtClean="0">
                <a:sym typeface="Wingdings" pitchFamily="2" charset="2"/>
              </a:rPr>
              <a:t>-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rot="10800000">
            <a:off x="3428993" y="3585993"/>
            <a:ext cx="78581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1000100" y="428604"/>
            <a:ext cx="77153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i="1" dirty="0" smtClean="0">
                <a:latin typeface="MAC C Times" pitchFamily="18" charset="0"/>
              </a:rPr>
              <a:t>2. </a:t>
            </a:r>
            <a:r>
              <a:rPr lang="en-US" sz="2200" b="1" i="1" dirty="0" err="1" smtClean="0">
                <a:latin typeface="MAC C Times" pitchFamily="18" charset="0"/>
              </a:rPr>
              <a:t>Hidrloiza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err="1" smtClean="0">
                <a:latin typeface="MAC C Times" pitchFamily="18" charset="0"/>
              </a:rPr>
              <a:t>na</a:t>
            </a:r>
            <a:r>
              <a:rPr lang="en-US" sz="2200" b="1" i="1" dirty="0" smtClean="0">
                <a:latin typeface="MAC C Times" pitchFamily="18" charset="0"/>
              </a:rPr>
              <a:t> soli </a:t>
            </a:r>
            <a:r>
              <a:rPr lang="en-US" sz="2200" b="1" i="1" dirty="0" err="1" smtClean="0">
                <a:latin typeface="MAC C Times" pitchFamily="18" charset="0"/>
              </a:rPr>
              <a:t>dobieni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err="1" smtClean="0">
                <a:latin typeface="MAC C Times" pitchFamily="18" charset="0"/>
              </a:rPr>
              <a:t>od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smtClean="0">
                <a:latin typeface="MAC C Times" pitchFamily="18" charset="0"/>
              </a:rPr>
              <a:t>JAKI BAZI </a:t>
            </a:r>
            <a:r>
              <a:rPr lang="en-US" sz="2200" b="1" i="1" dirty="0" err="1" smtClean="0">
                <a:latin typeface="MAC C Times" pitchFamily="18" charset="0"/>
              </a:rPr>
              <a:t>i</a:t>
            </a:r>
            <a:r>
              <a:rPr lang="en-US" sz="2200" b="1" i="1" dirty="0" smtClean="0">
                <a:latin typeface="MAC C Times" pitchFamily="18" charset="0"/>
              </a:rPr>
              <a:t> SLABI KISELINI</a:t>
            </a:r>
          </a:p>
          <a:p>
            <a:pPr algn="just"/>
            <a:r>
              <a:rPr lang="en-US" sz="2200" b="1" i="1" dirty="0" smtClean="0">
                <a:latin typeface="MAC C Times" pitchFamily="18" charset="0"/>
              </a:rPr>
              <a:t>-</a:t>
            </a:r>
            <a:r>
              <a:rPr lang="en-US" sz="2200" dirty="0" smtClean="0">
                <a:latin typeface="MAC C Times" pitchFamily="18" charset="0"/>
              </a:rPr>
              <a:t>primer </a:t>
            </a:r>
            <a:r>
              <a:rPr lang="en-US" sz="2200" dirty="0" err="1" smtClean="0">
                <a:latin typeface="MAC C Times" pitchFamily="18" charset="0"/>
              </a:rPr>
              <a:t>za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edna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takva</a:t>
            </a:r>
            <a:r>
              <a:rPr lang="en-US" sz="2200" dirty="0" smtClean="0">
                <a:latin typeface="MAC C Times" pitchFamily="18" charset="0"/>
              </a:rPr>
              <a:t> sol e </a:t>
            </a:r>
            <a:r>
              <a:rPr lang="en-US" sz="2200" dirty="0" err="1" smtClean="0">
                <a:latin typeface="+mj-lt"/>
              </a:rPr>
              <a:t>NaCN</a:t>
            </a:r>
            <a:r>
              <a:rPr lang="en-US" sz="2200" dirty="0" smtClean="0">
                <a:latin typeface="+mj-lt"/>
              </a:rPr>
              <a:t>. </a:t>
            </a:r>
            <a:r>
              <a:rPr lang="en-US" sz="2200" dirty="0" err="1" smtClean="0">
                <a:latin typeface="+mj-lt"/>
              </a:rPr>
              <a:t>NaCN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mo`e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da</a:t>
            </a:r>
            <a:r>
              <a:rPr lang="en-US" sz="2200" dirty="0" smtClean="0">
                <a:latin typeface="MAC C Times" pitchFamily="18" charset="0"/>
              </a:rPr>
              <a:t> se </a:t>
            </a:r>
            <a:r>
              <a:rPr lang="en-US" sz="2200" dirty="0" err="1" smtClean="0">
                <a:latin typeface="MAC C Times" pitchFamily="18" charset="0"/>
              </a:rPr>
              <a:t>smeta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deka</a:t>
            </a:r>
            <a:r>
              <a:rPr lang="en-US" sz="2200" dirty="0" smtClean="0">
                <a:latin typeface="MAC C Times" pitchFamily="18" charset="0"/>
              </a:rPr>
              <a:t> e sol </a:t>
            </a:r>
            <a:r>
              <a:rPr lang="en-US" sz="2200" dirty="0" err="1" smtClean="0">
                <a:latin typeface="MAC C Times" pitchFamily="18" charset="0"/>
              </a:rPr>
              <a:t>dobiena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pri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reakcija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neutralizacija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silnata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+mn-lt"/>
              </a:rPr>
              <a:t>NaOH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slabata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smtClean="0">
                <a:latin typeface="+mj-lt"/>
              </a:rPr>
              <a:t>HCN</a:t>
            </a:r>
            <a:r>
              <a:rPr lang="en-US" sz="2200" dirty="0" smtClean="0">
                <a:latin typeface="MAC C Times" pitchFamily="18" charset="0"/>
              </a:rPr>
              <a:t>. Vo </a:t>
            </a:r>
            <a:r>
              <a:rPr lang="en-US" sz="2200" dirty="0" err="1" smtClean="0">
                <a:latin typeface="MAC C Times" pitchFamily="18" charset="0"/>
              </a:rPr>
              <a:t>voden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rastvor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solta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+mj-lt"/>
              </a:rPr>
              <a:t>NaCN</a:t>
            </a:r>
            <a:r>
              <a:rPr lang="en-US" sz="2200" dirty="0" smtClean="0">
                <a:latin typeface="MAC C Times" pitchFamily="18" charset="0"/>
              </a:rPr>
              <a:t> }e </a:t>
            </a:r>
            <a:r>
              <a:rPr lang="en-US" sz="2200" dirty="0" err="1" smtClean="0">
                <a:latin typeface="MAC C Times" pitchFamily="18" charset="0"/>
              </a:rPr>
              <a:t>postojat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slednite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ramnote`i</a:t>
            </a:r>
            <a:r>
              <a:rPr lang="en-US" sz="2200" dirty="0" smtClean="0">
                <a:latin typeface="MAC C Times" pitchFamily="18" charset="0"/>
              </a:rPr>
              <a:t>:</a:t>
            </a:r>
            <a:endParaRPr lang="mk-MK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1184246" y="4034387"/>
            <a:ext cx="70310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MAC C Times" pitchFamily="18" charset="0"/>
              </a:rPr>
              <a:t>Zna~i</a:t>
            </a:r>
            <a:r>
              <a:rPr lang="en-US" sz="2000" i="1" dirty="0" smtClean="0">
                <a:latin typeface="MAC C Times" pitchFamily="18" charset="0"/>
              </a:rPr>
              <a:t>, </a:t>
            </a:r>
            <a:r>
              <a:rPr lang="en-US" sz="2000" i="1" dirty="0" err="1" smtClean="0">
                <a:latin typeface="MAC C Times" pitchFamily="18" charset="0"/>
              </a:rPr>
              <a:t>koga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solta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+mj-lt"/>
              </a:rPr>
              <a:t>NaCN</a:t>
            </a:r>
            <a:r>
              <a:rPr lang="en-US" sz="2000" i="1" dirty="0" smtClean="0">
                <a:latin typeface="MAC C Times" pitchFamily="18" charset="0"/>
              </a:rPr>
              <a:t> }e </a:t>
            </a:r>
            <a:r>
              <a:rPr lang="en-US" sz="2000" i="1" dirty="0" err="1" smtClean="0">
                <a:latin typeface="MAC C Times" pitchFamily="18" charset="0"/>
              </a:rPr>
              <a:t>ja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rastvorime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vo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voda</a:t>
            </a:r>
            <a:r>
              <a:rPr lang="en-US" sz="2000" i="1" dirty="0" smtClean="0">
                <a:latin typeface="MAC C Times" pitchFamily="18" charset="0"/>
              </a:rPr>
              <a:t>,</a:t>
            </a:r>
          </a:p>
          <a:p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vo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vodeniot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rastvor</a:t>
            </a:r>
            <a:r>
              <a:rPr lang="en-US" sz="2000" i="1" dirty="0" smtClean="0">
                <a:latin typeface="MAC C Times" pitchFamily="18" charset="0"/>
              </a:rPr>
              <a:t> }e </a:t>
            </a:r>
            <a:r>
              <a:rPr lang="en-US" sz="2000" i="1" dirty="0" err="1" smtClean="0">
                <a:latin typeface="MAC C Times" pitchFamily="18" charset="0"/>
              </a:rPr>
              <a:t>bidat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prisutni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slednite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joni</a:t>
            </a:r>
            <a:r>
              <a:rPr lang="en-US" sz="2000" i="1" dirty="0" smtClean="0">
                <a:latin typeface="MAC C Times" pitchFamily="18" charset="0"/>
              </a:rPr>
              <a:t>: </a:t>
            </a:r>
          </a:p>
          <a:p>
            <a:r>
              <a:rPr lang="en-US" sz="2000" dirty="0" smtClean="0">
                <a:sym typeface="Wingdings" pitchFamily="2" charset="2"/>
              </a:rPr>
              <a:t>	Na</a:t>
            </a:r>
            <a:r>
              <a:rPr lang="en-US" sz="2000" baseline="30000" dirty="0" smtClean="0">
                <a:sym typeface="Wingdings" pitchFamily="2" charset="2"/>
              </a:rPr>
              <a:t>+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dirty="0" smtClean="0">
                <a:sym typeface="Wingdings" pitchFamily="2" charset="2"/>
              </a:rPr>
              <a:t> CN</a:t>
            </a:r>
            <a:r>
              <a:rPr lang="en-US" sz="2000" baseline="30000" dirty="0" smtClean="0">
                <a:sym typeface="Wingdings" pitchFamily="2" charset="2"/>
              </a:rPr>
              <a:t>- 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(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dobieni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disocijacijata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NaCl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),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endParaRPr lang="en-US" sz="2000" dirty="0" smtClean="0">
              <a:latin typeface="MAC C Times" pitchFamily="18" charset="0"/>
              <a:sym typeface="Wingdings" pitchFamily="2" charset="2"/>
            </a:endParaRPr>
          </a:p>
          <a:p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	</a:t>
            </a:r>
            <a:r>
              <a:rPr lang="en-US" sz="2000" dirty="0" smtClean="0">
                <a:sym typeface="Wingdings" pitchFamily="2" charset="2"/>
              </a:rPr>
              <a:t>H</a:t>
            </a:r>
            <a:r>
              <a:rPr lang="en-US" sz="2000" baseline="30000" dirty="0" smtClean="0">
                <a:sym typeface="Wingdings" pitchFamily="2" charset="2"/>
              </a:rPr>
              <a:t>+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dirty="0" smtClean="0">
                <a:sym typeface="Wingdings" pitchFamily="2" charset="2"/>
              </a:rPr>
              <a:t> OH</a:t>
            </a:r>
            <a:r>
              <a:rPr lang="en-US" sz="2000" baseline="30000" dirty="0" smtClean="0">
                <a:sym typeface="Wingdings" pitchFamily="2" charset="2"/>
              </a:rPr>
              <a:t>-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dobieni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disocijacijata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vodata</a:t>
            </a:r>
            <a:r>
              <a:rPr lang="en-US" sz="2000" dirty="0" smtClean="0">
                <a:sym typeface="Wingdings" pitchFamily="2" charset="2"/>
              </a:rPr>
              <a:t>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1538" y="297019"/>
            <a:ext cx="75724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Vo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edna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vakva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ramnote`a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mo`eme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pretpostavime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deka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katjonite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solta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(</a:t>
            </a:r>
            <a:r>
              <a:rPr lang="en-US" sz="2000" dirty="0" smtClean="0">
                <a:sym typeface="Wingdings" pitchFamily="2" charset="2"/>
              </a:rPr>
              <a:t>Na</a:t>
            </a:r>
            <a:r>
              <a:rPr lang="en-US" sz="2000" baseline="30000" dirty="0" smtClean="0">
                <a:latin typeface="MAC C Times" pitchFamily="18" charset="0"/>
                <a:sym typeface="Wingdings" pitchFamily="2" charset="2"/>
              </a:rPr>
              <a:t>+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)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mo`e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reagiraat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so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anjonite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vodata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(</a:t>
            </a:r>
            <a:r>
              <a:rPr lang="en-US" sz="2000" dirty="0" smtClean="0">
                <a:sym typeface="Wingdings" pitchFamily="2" charset="2"/>
              </a:rPr>
              <a:t>OH</a:t>
            </a:r>
            <a:r>
              <a:rPr lang="en-US" sz="2000" baseline="30000" dirty="0" smtClean="0">
                <a:sym typeface="Wingdings" pitchFamily="2" charset="2"/>
              </a:rPr>
              <a:t>-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),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obratno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katjonite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disocijacijata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vodata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(</a:t>
            </a:r>
            <a:r>
              <a:rPr lang="en-US" sz="2000" dirty="0" smtClean="0">
                <a:sym typeface="Wingdings" pitchFamily="2" charset="2"/>
              </a:rPr>
              <a:t>H</a:t>
            </a:r>
            <a:r>
              <a:rPr lang="en-US" sz="2000" baseline="30000" dirty="0" smtClean="0">
                <a:sym typeface="Wingdings" pitchFamily="2" charset="2"/>
              </a:rPr>
              <a:t>+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)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mo`e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reagiraat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so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anjonite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dobieni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so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disocijacijata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solta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(</a:t>
            </a:r>
            <a:r>
              <a:rPr lang="en-US" sz="2000" dirty="0" smtClean="0">
                <a:sym typeface="Wingdings" pitchFamily="2" charset="2"/>
              </a:rPr>
              <a:t>CN</a:t>
            </a:r>
            <a:r>
              <a:rPr lang="en-US" sz="2000" baseline="30000" dirty="0" smtClean="0">
                <a:sym typeface="Wingdings" pitchFamily="2" charset="2"/>
              </a:rPr>
              <a:t>-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)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pPr algn="just"/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Pri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edna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takva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kombinacija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, bi se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dobile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NaOH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HCN. </a:t>
            </a:r>
            <a:r>
              <a:rPr lang="en-US" sz="2000" dirty="0" err="1" smtClean="0">
                <a:sym typeface="Wingdings" pitchFamily="2" charset="2"/>
              </a:rPr>
              <a:t>B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idej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}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NaOH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e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jaka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baza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taa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vo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voda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celosno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bi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disocirala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Na</a:t>
            </a:r>
            <a:r>
              <a:rPr lang="en-US" sz="2000" baseline="30000" dirty="0" smtClean="0">
                <a:latin typeface="MAC C Times" pitchFamily="18" charset="0"/>
                <a:sym typeface="Wingdings" pitchFamily="2" charset="2"/>
              </a:rPr>
              <a:t>+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+mj-lt"/>
                <a:sym typeface="Wingdings" pitchFamily="2" charset="2"/>
              </a:rPr>
              <a:t>OH</a:t>
            </a:r>
            <a:r>
              <a:rPr lang="en-US" sz="2000" baseline="30000" dirty="0" smtClean="0">
                <a:latin typeface="+mj-lt"/>
                <a:sym typeface="Wingdings" pitchFamily="2" charset="2"/>
              </a:rPr>
              <a:t>-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joni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. </a:t>
            </a:r>
            <a:r>
              <a:rPr lang="en-US" sz="2000" dirty="0" smtClean="0">
                <a:latin typeface="+mj-lt"/>
                <a:sym typeface="Wingdings" pitchFamily="2" charset="2"/>
              </a:rPr>
              <a:t>HCN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pak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slaba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kiselina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taa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vo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voda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samo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delumno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(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mnogu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malku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bi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disocirala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),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pri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{to bi se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dobile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mnogu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malku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slobodni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+mj-lt"/>
                <a:sym typeface="Wingdings" pitchFamily="2" charset="2"/>
              </a:rPr>
              <a:t>H</a:t>
            </a:r>
            <a:r>
              <a:rPr lang="en-US" sz="2000" baseline="30000" dirty="0" smtClean="0">
                <a:latin typeface="MAC C Times" pitchFamily="18" charset="0"/>
                <a:sym typeface="Wingdings" pitchFamily="2" charset="2"/>
              </a:rPr>
              <a:t>+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joni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vo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rastvorot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. </a:t>
            </a:r>
          </a:p>
          <a:p>
            <a:pPr algn="just"/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-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Pri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edna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vakva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situacija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vo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voden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rastvor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sol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dobiena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jaka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baza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slaba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kiselina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koncentracijata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H</a:t>
            </a:r>
            <a:r>
              <a:rPr lang="en-US" sz="2000" b="1" baseline="30000" dirty="0" smtClean="0">
                <a:sym typeface="Wingdings" pitchFamily="2" charset="2"/>
              </a:rPr>
              <a:t>+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jonite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(tie se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nositeli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kiselinskite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svojstva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) 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bi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bila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mnogu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pomala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koncentracijata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OH</a:t>
            </a:r>
            <a:r>
              <a:rPr lang="en-US" sz="2000" b="1" baseline="30000" dirty="0" smtClean="0">
                <a:sym typeface="Wingdings" pitchFamily="2" charset="2"/>
              </a:rPr>
              <a:t>-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jonite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(tie 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se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nositeli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baznite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svojstva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)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. </a:t>
            </a:r>
            <a:endParaRPr lang="en-US" sz="2000" dirty="0" smtClean="0">
              <a:latin typeface="MAC C Times" pitchFamily="18" charset="0"/>
              <a:sym typeface="Wingdings" pitchFamily="2" charset="2"/>
            </a:endParaRPr>
          </a:p>
          <a:p>
            <a:pPr algn="just"/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-Toa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implicira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deka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pri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rastvoruvawe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vakvi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soli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vo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voda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i="1" dirty="0" smtClean="0">
                <a:sym typeface="Wingdings" pitchFamily="2" charset="2"/>
              </a:rPr>
              <a:t>pH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vodenite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rastvori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bi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bilo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bazno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ili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vikame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deka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smtClean="0">
                <a:sym typeface="Wingdings" pitchFamily="2" charset="2"/>
              </a:rPr>
              <a:t>“</a:t>
            </a:r>
            <a:r>
              <a:rPr lang="en-US" sz="2000" b="1" i="1" dirty="0" err="1" smtClean="0">
                <a:latin typeface="MAC C Times" pitchFamily="18" charset="0"/>
                <a:sym typeface="Wingdings" pitchFamily="2" charset="2"/>
              </a:rPr>
              <a:t>solite</a:t>
            </a:r>
            <a:r>
              <a:rPr lang="en-US" sz="20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i="1" dirty="0" err="1" smtClean="0">
                <a:latin typeface="MAC C Times" pitchFamily="18" charset="0"/>
                <a:sym typeface="Wingdings" pitchFamily="2" charset="2"/>
              </a:rPr>
              <a:t>dobieni</a:t>
            </a:r>
            <a:r>
              <a:rPr lang="en-US" sz="20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i="1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0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i="1" dirty="0" err="1" smtClean="0">
                <a:latin typeface="MAC C Times" pitchFamily="18" charset="0"/>
                <a:sym typeface="Wingdings" pitchFamily="2" charset="2"/>
              </a:rPr>
              <a:t>jaki</a:t>
            </a:r>
            <a:r>
              <a:rPr lang="en-US" sz="20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i="1" dirty="0" err="1" smtClean="0">
                <a:latin typeface="MAC C Times" pitchFamily="18" charset="0"/>
                <a:sym typeface="Wingdings" pitchFamily="2" charset="2"/>
              </a:rPr>
              <a:t>bazi</a:t>
            </a:r>
            <a:r>
              <a:rPr lang="en-US" sz="20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i="1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i="1" dirty="0" err="1" smtClean="0">
                <a:latin typeface="MAC C Times" pitchFamily="18" charset="0"/>
                <a:sym typeface="Wingdings" pitchFamily="2" charset="2"/>
              </a:rPr>
              <a:t>slabi</a:t>
            </a:r>
            <a:r>
              <a:rPr lang="en-US" sz="20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i="1" dirty="0" err="1" smtClean="0">
                <a:latin typeface="MAC C Times" pitchFamily="18" charset="0"/>
                <a:sym typeface="Wingdings" pitchFamily="2" charset="2"/>
              </a:rPr>
              <a:t>kiselini</a:t>
            </a:r>
            <a:r>
              <a:rPr lang="en-US" sz="2000" b="1" i="1" dirty="0" smtClean="0">
                <a:latin typeface="MAC C Times" pitchFamily="18" charset="0"/>
                <a:sym typeface="Wingdings" pitchFamily="2" charset="2"/>
              </a:rPr>
              <a:t> HIDROLIZIRAAT</a:t>
            </a:r>
            <a:r>
              <a:rPr lang="en-US" sz="2000" b="1" i="1" dirty="0" smtClean="0">
                <a:sym typeface="Wingdings" pitchFamily="2" charset="2"/>
              </a:rPr>
              <a:t> </a:t>
            </a:r>
            <a:r>
              <a:rPr lang="en-US" sz="2000" b="1" i="1" dirty="0" smtClean="0">
                <a:latin typeface="MAC C Times" pitchFamily="18" charset="0"/>
                <a:sym typeface="Wingdings" pitchFamily="2" charset="2"/>
              </a:rPr>
              <a:t>BAZNO</a:t>
            </a:r>
            <a:r>
              <a:rPr lang="en-US" sz="2000" i="1" dirty="0" smtClean="0">
                <a:sym typeface="Wingdings" pitchFamily="2" charset="2"/>
              </a:rPr>
              <a:t>“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.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Primeri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za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takvi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soli se </a:t>
            </a:r>
            <a:r>
              <a:rPr lang="en-US" sz="2000" dirty="0" err="1" smtClean="0"/>
              <a:t>NaCN</a:t>
            </a:r>
            <a:r>
              <a:rPr lang="en-US" sz="2000" dirty="0" smtClean="0"/>
              <a:t>, 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COONa, Na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S, </a:t>
            </a:r>
            <a:r>
              <a:rPr lang="en-US" sz="2000" dirty="0" err="1" smtClean="0">
                <a:latin typeface="MAC C Times" pitchFamily="18" charset="0"/>
              </a:rPr>
              <a:t>Natrium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citrat</a:t>
            </a:r>
            <a:r>
              <a:rPr lang="en-US" sz="2000" dirty="0" smtClean="0">
                <a:latin typeface="MAC C Times" pitchFamily="18" charset="0"/>
              </a:rPr>
              <a:t>, </a:t>
            </a:r>
            <a:r>
              <a:rPr lang="en-US" sz="2000" dirty="0" err="1" smtClean="0">
                <a:latin typeface="MAC C Times" pitchFamily="18" charset="0"/>
              </a:rPr>
              <a:t>natrium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tartarat</a:t>
            </a:r>
            <a:r>
              <a:rPr lang="en-US" sz="2000" dirty="0" smtClean="0"/>
              <a:t> </a:t>
            </a:r>
            <a:r>
              <a:rPr lang="en-US" sz="2000" baseline="-25000" dirty="0" smtClean="0"/>
              <a:t>…</a:t>
            </a:r>
            <a:endParaRPr lang="en-US" sz="2000" i="1" dirty="0" smtClean="0">
              <a:latin typeface="MAC C Times" pitchFamily="18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86082" y="287161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Cl</a:t>
            </a:r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    </a:t>
            </a:r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 </a:t>
            </a:r>
            <a:r>
              <a:rPr lang="en-US" dirty="0" err="1" smtClean="0">
                <a:sym typeface="Wingdings" pitchFamily="2" charset="2"/>
              </a:rPr>
              <a:t>Cl</a:t>
            </a:r>
            <a:r>
              <a:rPr lang="en-US" baseline="30000" dirty="0" smtClean="0">
                <a:sym typeface="Wingdings" pitchFamily="2" charset="2"/>
              </a:rPr>
              <a:t>-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       </a:t>
            </a:r>
            <a:r>
              <a:rPr lang="en-US" dirty="0" smtClean="0">
                <a:sym typeface="Wingdings" pitchFamily="2" charset="2"/>
              </a:rPr>
              <a:t>    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 </a:t>
            </a:r>
            <a:r>
              <a:rPr lang="en-US" dirty="0" smtClean="0">
                <a:sym typeface="Wingdings" pitchFamily="2" charset="2"/>
              </a:rPr>
              <a:t>OH</a:t>
            </a:r>
            <a:r>
              <a:rPr lang="en-US" baseline="30000" dirty="0" smtClean="0">
                <a:sym typeface="Wingdings" pitchFamily="2" charset="2"/>
              </a:rPr>
              <a:t>-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rot="10800000">
            <a:off x="3428993" y="3585993"/>
            <a:ext cx="78581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1071538" y="285728"/>
            <a:ext cx="735811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i="1" dirty="0" smtClean="0">
                <a:latin typeface="MAC C Times" pitchFamily="18" charset="0"/>
              </a:rPr>
              <a:t>3. </a:t>
            </a:r>
            <a:r>
              <a:rPr lang="en-US" sz="2200" b="1" i="1" dirty="0" err="1" smtClean="0">
                <a:latin typeface="MAC C Times" pitchFamily="18" charset="0"/>
              </a:rPr>
              <a:t>Hidrloiza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err="1" smtClean="0">
                <a:latin typeface="MAC C Times" pitchFamily="18" charset="0"/>
              </a:rPr>
              <a:t>na</a:t>
            </a:r>
            <a:r>
              <a:rPr lang="en-US" sz="2200" b="1" i="1" dirty="0" smtClean="0">
                <a:latin typeface="MAC C Times" pitchFamily="18" charset="0"/>
              </a:rPr>
              <a:t> soli </a:t>
            </a:r>
            <a:r>
              <a:rPr lang="en-US" sz="2200" b="1" i="1" dirty="0" err="1" smtClean="0">
                <a:latin typeface="MAC C Times" pitchFamily="18" charset="0"/>
              </a:rPr>
              <a:t>dobieni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err="1" smtClean="0">
                <a:latin typeface="MAC C Times" pitchFamily="18" charset="0"/>
              </a:rPr>
              <a:t>od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smtClean="0">
                <a:latin typeface="MAC C Times" pitchFamily="18" charset="0"/>
              </a:rPr>
              <a:t>JAKI KISELINI </a:t>
            </a:r>
            <a:r>
              <a:rPr lang="en-US" sz="2200" b="1" i="1" dirty="0" err="1" smtClean="0">
                <a:latin typeface="MAC C Times" pitchFamily="18" charset="0"/>
              </a:rPr>
              <a:t>i</a:t>
            </a:r>
            <a:r>
              <a:rPr lang="en-US" sz="2200" b="1" i="1" dirty="0" smtClean="0">
                <a:latin typeface="MAC C Times" pitchFamily="18" charset="0"/>
              </a:rPr>
              <a:t> SLABI BAZI</a:t>
            </a:r>
            <a:endParaRPr lang="en-US" sz="2200" b="1" i="1" dirty="0" smtClean="0">
              <a:latin typeface="MAC C Times" pitchFamily="18" charset="0"/>
            </a:endParaRPr>
          </a:p>
          <a:p>
            <a:pPr algn="just"/>
            <a:r>
              <a:rPr lang="en-US" sz="2200" b="1" i="1" dirty="0" smtClean="0">
                <a:latin typeface="MAC C Times" pitchFamily="18" charset="0"/>
              </a:rPr>
              <a:t>-</a:t>
            </a:r>
            <a:r>
              <a:rPr lang="en-US" sz="2200" dirty="0" smtClean="0">
                <a:latin typeface="MAC C Times" pitchFamily="18" charset="0"/>
              </a:rPr>
              <a:t>primer </a:t>
            </a:r>
            <a:r>
              <a:rPr lang="en-US" sz="2200" dirty="0" err="1" smtClean="0">
                <a:latin typeface="MAC C Times" pitchFamily="18" charset="0"/>
              </a:rPr>
              <a:t>za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edna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takva</a:t>
            </a:r>
            <a:r>
              <a:rPr lang="en-US" sz="2200" dirty="0" smtClean="0">
                <a:latin typeface="MAC C Times" pitchFamily="18" charset="0"/>
              </a:rPr>
              <a:t> sol e </a:t>
            </a:r>
            <a:r>
              <a:rPr lang="en-US" sz="2200" dirty="0" smtClean="0"/>
              <a:t>NH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Cl. </a:t>
            </a:r>
            <a:r>
              <a:rPr lang="en-US" sz="2200" dirty="0" smtClean="0"/>
              <a:t>NH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Cl </a:t>
            </a:r>
            <a:r>
              <a:rPr lang="en-US" sz="2200" dirty="0" err="1" smtClean="0">
                <a:latin typeface="MAC C Times" pitchFamily="18" charset="0"/>
              </a:rPr>
              <a:t>mo`e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da</a:t>
            </a:r>
            <a:r>
              <a:rPr lang="en-US" sz="2200" dirty="0" smtClean="0">
                <a:latin typeface="MAC C Times" pitchFamily="18" charset="0"/>
              </a:rPr>
              <a:t> se </a:t>
            </a:r>
            <a:r>
              <a:rPr lang="en-US" sz="2200" dirty="0" err="1" smtClean="0">
                <a:latin typeface="MAC C Times" pitchFamily="18" charset="0"/>
              </a:rPr>
              <a:t>smeta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deka</a:t>
            </a:r>
            <a:r>
              <a:rPr lang="en-US" sz="2200" dirty="0" smtClean="0">
                <a:latin typeface="MAC C Times" pitchFamily="18" charset="0"/>
              </a:rPr>
              <a:t> e sol </a:t>
            </a:r>
            <a:r>
              <a:rPr lang="en-US" sz="2200" dirty="0" err="1" smtClean="0">
                <a:latin typeface="MAC C Times" pitchFamily="18" charset="0"/>
              </a:rPr>
              <a:t>dobiena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pri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reakcija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neutralizacija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silnata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+mj-lt"/>
              </a:rPr>
              <a:t>HCl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slabata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smtClean="0">
                <a:latin typeface="+mj-lt"/>
              </a:rPr>
              <a:t>NH</a:t>
            </a:r>
            <a:r>
              <a:rPr lang="en-US" sz="2200" baseline="-25000" dirty="0" smtClean="0">
                <a:latin typeface="+mj-lt"/>
              </a:rPr>
              <a:t>4</a:t>
            </a:r>
            <a:r>
              <a:rPr lang="en-US" sz="2200" dirty="0" smtClean="0">
                <a:latin typeface="+mj-lt"/>
              </a:rPr>
              <a:t>OH</a:t>
            </a:r>
            <a:r>
              <a:rPr lang="en-US" sz="2200" dirty="0" smtClean="0">
                <a:latin typeface="MAC C Times" pitchFamily="18" charset="0"/>
              </a:rPr>
              <a:t>. </a:t>
            </a:r>
            <a:r>
              <a:rPr lang="en-US" sz="2200" dirty="0" smtClean="0">
                <a:latin typeface="MAC C Times" pitchFamily="18" charset="0"/>
              </a:rPr>
              <a:t>Vo </a:t>
            </a:r>
            <a:r>
              <a:rPr lang="en-US" sz="2200" dirty="0" err="1" smtClean="0">
                <a:latin typeface="MAC C Times" pitchFamily="18" charset="0"/>
              </a:rPr>
              <a:t>voden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rastvor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solta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smtClean="0"/>
              <a:t>NH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Cl </a:t>
            </a:r>
            <a:r>
              <a:rPr lang="en-US" sz="2200" dirty="0" smtClean="0">
                <a:latin typeface="MAC C Times" pitchFamily="18" charset="0"/>
              </a:rPr>
              <a:t>}e </a:t>
            </a:r>
            <a:r>
              <a:rPr lang="en-US" sz="2200" dirty="0" err="1" smtClean="0">
                <a:latin typeface="MAC C Times" pitchFamily="18" charset="0"/>
              </a:rPr>
              <a:t>postojat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slednite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ramnote`i</a:t>
            </a:r>
            <a:r>
              <a:rPr lang="en-US" sz="2200" dirty="0" smtClean="0">
                <a:latin typeface="MAC C Times" pitchFamily="18" charset="0"/>
              </a:rPr>
              <a:t>:</a:t>
            </a:r>
            <a:endParaRPr lang="mk-MK" sz="2200" dirty="0" smtClean="0"/>
          </a:p>
          <a:p>
            <a:pPr algn="just"/>
            <a:endParaRPr lang="mk-MK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1184246" y="4034387"/>
            <a:ext cx="709521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MAC C Times" pitchFamily="18" charset="0"/>
              </a:rPr>
              <a:t>Zna~i</a:t>
            </a:r>
            <a:r>
              <a:rPr lang="en-US" sz="2000" i="1" dirty="0" smtClean="0">
                <a:latin typeface="MAC C Times" pitchFamily="18" charset="0"/>
              </a:rPr>
              <a:t>, </a:t>
            </a:r>
            <a:r>
              <a:rPr lang="en-US" sz="2000" i="1" dirty="0" err="1" smtClean="0">
                <a:latin typeface="MAC C Times" pitchFamily="18" charset="0"/>
              </a:rPr>
              <a:t>koga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solta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Cl </a:t>
            </a:r>
            <a:r>
              <a:rPr lang="en-US" sz="2000" i="1" dirty="0" smtClean="0">
                <a:latin typeface="MAC C Times" pitchFamily="18" charset="0"/>
              </a:rPr>
              <a:t>}e </a:t>
            </a:r>
            <a:r>
              <a:rPr lang="en-US" sz="2000" i="1" dirty="0" err="1" smtClean="0">
                <a:latin typeface="MAC C Times" pitchFamily="18" charset="0"/>
              </a:rPr>
              <a:t>ja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rastvorime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vo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voda</a:t>
            </a:r>
            <a:r>
              <a:rPr lang="en-US" sz="2000" i="1" dirty="0" smtClean="0">
                <a:latin typeface="MAC C Times" pitchFamily="18" charset="0"/>
              </a:rPr>
              <a:t>,</a:t>
            </a:r>
          </a:p>
          <a:p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vo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vodeniot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rastvor</a:t>
            </a:r>
            <a:r>
              <a:rPr lang="en-US" sz="2000" i="1" dirty="0" smtClean="0">
                <a:latin typeface="MAC C Times" pitchFamily="18" charset="0"/>
              </a:rPr>
              <a:t> }e </a:t>
            </a:r>
            <a:r>
              <a:rPr lang="en-US" sz="2000" i="1" dirty="0" err="1" smtClean="0">
                <a:latin typeface="MAC C Times" pitchFamily="18" charset="0"/>
              </a:rPr>
              <a:t>bidat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prisutni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slednite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joni</a:t>
            </a:r>
            <a:r>
              <a:rPr lang="en-US" sz="2000" i="1" dirty="0" smtClean="0">
                <a:latin typeface="MAC C Times" pitchFamily="18" charset="0"/>
              </a:rPr>
              <a:t>: </a:t>
            </a:r>
          </a:p>
          <a:p>
            <a:r>
              <a:rPr lang="en-US" sz="2000" dirty="0" smtClean="0"/>
              <a:t>	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>
                <a:sym typeface="Wingdings" pitchFamily="2" charset="2"/>
              </a:rPr>
              <a:t>+</a:t>
            </a:r>
            <a:r>
              <a:rPr lang="en-US" sz="2000" dirty="0" smtClean="0">
                <a:sym typeface="Wingdings" pitchFamily="2" charset="2"/>
              </a:rPr>
              <a:t> 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Cl</a:t>
            </a:r>
            <a:r>
              <a:rPr lang="en-US" sz="2000" baseline="30000" dirty="0" smtClean="0">
                <a:sym typeface="Wingdings" pitchFamily="2" charset="2"/>
              </a:rPr>
              <a:t>- 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(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dobieni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disocijacijata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Cl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),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endParaRPr lang="en-US" sz="2000" dirty="0" smtClean="0">
              <a:latin typeface="MAC C Times" pitchFamily="18" charset="0"/>
              <a:sym typeface="Wingdings" pitchFamily="2" charset="2"/>
            </a:endParaRPr>
          </a:p>
          <a:p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	 </a:t>
            </a:r>
            <a:r>
              <a:rPr lang="en-US" sz="2000" dirty="0" smtClean="0">
                <a:sym typeface="Wingdings" pitchFamily="2" charset="2"/>
              </a:rPr>
              <a:t>H</a:t>
            </a:r>
            <a:r>
              <a:rPr lang="en-US" sz="2000" baseline="30000" dirty="0" smtClean="0">
                <a:sym typeface="Wingdings" pitchFamily="2" charset="2"/>
              </a:rPr>
              <a:t>+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dirty="0" smtClean="0">
                <a:sym typeface="Wingdings" pitchFamily="2" charset="2"/>
              </a:rPr>
              <a:t> OH</a:t>
            </a:r>
            <a:r>
              <a:rPr lang="en-US" sz="2000" baseline="30000" dirty="0" smtClean="0">
                <a:sym typeface="Wingdings" pitchFamily="2" charset="2"/>
              </a:rPr>
              <a:t>-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dobieni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disocijacijata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vodata</a:t>
            </a:r>
            <a:r>
              <a:rPr lang="en-US" sz="2000" dirty="0" smtClean="0">
                <a:sym typeface="Wingdings" pitchFamily="2" charset="2"/>
              </a:rPr>
              <a:t>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1538" y="297019"/>
            <a:ext cx="75724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Vo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edna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vakva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ramnote`a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mo`eme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pretpostavime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deka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katjonite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solta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(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>
                <a:sym typeface="Wingdings" pitchFamily="2" charset="2"/>
              </a:rPr>
              <a:t>+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)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mo`e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reagiraat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so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anjonite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vodata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(</a:t>
            </a:r>
            <a:r>
              <a:rPr lang="en-US" sz="2000" dirty="0" smtClean="0">
                <a:sym typeface="Wingdings" pitchFamily="2" charset="2"/>
              </a:rPr>
              <a:t>OH</a:t>
            </a:r>
            <a:r>
              <a:rPr lang="en-US" sz="2000" baseline="30000" dirty="0" smtClean="0">
                <a:sym typeface="Wingdings" pitchFamily="2" charset="2"/>
              </a:rPr>
              <a:t>-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),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obratno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katjonite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disocijacijata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vodata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(</a:t>
            </a:r>
            <a:r>
              <a:rPr lang="en-US" sz="2000" dirty="0" smtClean="0">
                <a:sym typeface="Wingdings" pitchFamily="2" charset="2"/>
              </a:rPr>
              <a:t>H</a:t>
            </a:r>
            <a:r>
              <a:rPr lang="en-US" sz="2000" baseline="30000" dirty="0" smtClean="0">
                <a:sym typeface="Wingdings" pitchFamily="2" charset="2"/>
              </a:rPr>
              <a:t>+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)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mo`e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reagiraat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so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anjonite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dobieni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so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disocijacijata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solta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(</a:t>
            </a:r>
            <a:r>
              <a:rPr lang="en-US" sz="2000" dirty="0" err="1" smtClean="0">
                <a:sym typeface="Wingdings" pitchFamily="2" charset="2"/>
              </a:rPr>
              <a:t>Cl</a:t>
            </a:r>
            <a:r>
              <a:rPr lang="en-US" sz="2000" baseline="30000" dirty="0" smtClean="0">
                <a:sym typeface="Wingdings" pitchFamily="2" charset="2"/>
              </a:rPr>
              <a:t>-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)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pPr algn="just"/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Pri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edna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takva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kombinacija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, bi se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dobile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4</a:t>
            </a:r>
            <a:r>
              <a:rPr lang="en-US" sz="2000" dirty="0" smtClean="0">
                <a:sym typeface="Wingdings" pitchFamily="2" charset="2"/>
              </a:rPr>
              <a:t>OH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HCl</a:t>
            </a:r>
            <a:r>
              <a:rPr lang="en-US" sz="2000" dirty="0" smtClean="0">
                <a:sym typeface="Wingdings" pitchFamily="2" charset="2"/>
              </a:rPr>
              <a:t>. </a:t>
            </a:r>
            <a:r>
              <a:rPr lang="en-US" sz="2000" dirty="0" err="1" smtClean="0">
                <a:sym typeface="Wingdings" pitchFamily="2" charset="2"/>
              </a:rPr>
              <a:t>B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idej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}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HCl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e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jaka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kiselina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taa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vo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voda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celosno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bi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disocirala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+mj-lt"/>
                <a:sym typeface="Wingdings" pitchFamily="2" charset="2"/>
              </a:rPr>
              <a:t>H</a:t>
            </a:r>
            <a:r>
              <a:rPr lang="en-US" sz="2000" baseline="30000" dirty="0" smtClean="0">
                <a:latin typeface="MAC C Times" pitchFamily="18" charset="0"/>
                <a:sym typeface="Wingdings" pitchFamily="2" charset="2"/>
              </a:rPr>
              <a:t>+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Cl</a:t>
            </a:r>
            <a:r>
              <a:rPr lang="en-US" sz="2000" baseline="30000" dirty="0" smtClean="0">
                <a:latin typeface="+mj-lt"/>
                <a:sym typeface="Wingdings" pitchFamily="2" charset="2"/>
              </a:rPr>
              <a:t>-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joni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. 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4</a:t>
            </a:r>
            <a:r>
              <a:rPr lang="en-US" sz="2000" dirty="0" smtClean="0">
                <a:sym typeface="Wingdings" pitchFamily="2" charset="2"/>
              </a:rPr>
              <a:t>OH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pak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, e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slaba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baza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taa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vo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voda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samo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delumno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(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mnogu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malku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bi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disocirala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),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pri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{to bi se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dobile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mnogu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malku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slobodni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O</a:t>
            </a:r>
            <a:r>
              <a:rPr lang="en-US" sz="2000" dirty="0" smtClean="0">
                <a:latin typeface="+mj-lt"/>
                <a:sym typeface="Wingdings" pitchFamily="2" charset="2"/>
              </a:rPr>
              <a:t>H</a:t>
            </a:r>
            <a:r>
              <a:rPr lang="en-US" sz="2000" baseline="30000" dirty="0" smtClean="0">
                <a:latin typeface="MAC C Times" pitchFamily="18" charset="0"/>
                <a:sym typeface="Wingdings" pitchFamily="2" charset="2"/>
              </a:rPr>
              <a:t>-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joni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vo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rastvorot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. </a:t>
            </a:r>
          </a:p>
          <a:p>
            <a:pPr algn="just"/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Pri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edna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vakva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MAC C Times" pitchFamily="18" charset="0"/>
                <a:sym typeface="Wingdings" pitchFamily="2" charset="2"/>
              </a:rPr>
              <a:t>situacija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vo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voden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rastvor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sol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dobiena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jaka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kiselina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slaba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baza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koncentracijata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H</a:t>
            </a:r>
            <a:r>
              <a:rPr lang="en-US" sz="2000" b="1" baseline="30000" dirty="0" smtClean="0">
                <a:sym typeface="Wingdings" pitchFamily="2" charset="2"/>
              </a:rPr>
              <a:t>+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jonite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(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tie se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nositeli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kiselinskite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svojstva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) 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bi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bila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mnogu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pogolema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koncentracijata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OH</a:t>
            </a:r>
            <a:r>
              <a:rPr lang="en-US" sz="2000" b="1" baseline="30000" dirty="0" smtClean="0">
                <a:sym typeface="Wingdings" pitchFamily="2" charset="2"/>
              </a:rPr>
              <a:t>-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jonite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(tie 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se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nositeli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baznite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latin typeface="MAC C Times" pitchFamily="18" charset="0"/>
                <a:sym typeface="Wingdings" pitchFamily="2" charset="2"/>
              </a:rPr>
              <a:t>svojstva</a:t>
            </a:r>
            <a:r>
              <a:rPr lang="en-US" sz="2000" b="1" dirty="0" smtClean="0">
                <a:latin typeface="MAC C Times" pitchFamily="18" charset="0"/>
                <a:sym typeface="Wingdings" pitchFamily="2" charset="2"/>
              </a:rPr>
              <a:t>)</a:t>
            </a:r>
            <a:r>
              <a:rPr lang="en-US" sz="2000" dirty="0" smtClean="0">
                <a:latin typeface="MAC C Times" pitchFamily="18" charset="0"/>
                <a:sym typeface="Wingdings" pitchFamily="2" charset="2"/>
              </a:rPr>
              <a:t>. </a:t>
            </a:r>
            <a:endParaRPr lang="en-US" sz="2000" dirty="0" smtClean="0">
              <a:latin typeface="MAC C Times" pitchFamily="18" charset="0"/>
              <a:sym typeface="Wingdings" pitchFamily="2" charset="2"/>
            </a:endParaRPr>
          </a:p>
          <a:p>
            <a:pPr algn="just"/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-Toa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implicira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deka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pri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rastvoruvawe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vakvi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soli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vo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voda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i="1" dirty="0" smtClean="0">
                <a:sym typeface="Wingdings" pitchFamily="2" charset="2"/>
              </a:rPr>
              <a:t>pH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na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vodenite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rastvori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bi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bilo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kiselo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ili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vikame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deka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smtClean="0">
                <a:sym typeface="Wingdings" pitchFamily="2" charset="2"/>
              </a:rPr>
              <a:t>“</a:t>
            </a:r>
            <a:r>
              <a:rPr lang="en-US" sz="2000" b="1" i="1" dirty="0" err="1" smtClean="0">
                <a:latin typeface="MAC C Times" pitchFamily="18" charset="0"/>
                <a:sym typeface="Wingdings" pitchFamily="2" charset="2"/>
              </a:rPr>
              <a:t>solite</a:t>
            </a:r>
            <a:r>
              <a:rPr lang="en-US" sz="20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i="1" dirty="0" err="1" smtClean="0">
                <a:latin typeface="MAC C Times" pitchFamily="18" charset="0"/>
                <a:sym typeface="Wingdings" pitchFamily="2" charset="2"/>
              </a:rPr>
              <a:t>dobieni</a:t>
            </a:r>
            <a:r>
              <a:rPr lang="en-US" sz="20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i="1" dirty="0" err="1" smtClean="0">
                <a:latin typeface="MAC C Times" pitchFamily="18" charset="0"/>
                <a:sym typeface="Wingdings" pitchFamily="2" charset="2"/>
              </a:rPr>
              <a:t>od</a:t>
            </a:r>
            <a:r>
              <a:rPr lang="en-US" sz="20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i="1" dirty="0" err="1" smtClean="0">
                <a:latin typeface="MAC C Times" pitchFamily="18" charset="0"/>
                <a:sym typeface="Wingdings" pitchFamily="2" charset="2"/>
              </a:rPr>
              <a:t>jaki</a:t>
            </a:r>
            <a:r>
              <a:rPr lang="en-US" sz="20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i="1" dirty="0" err="1" smtClean="0">
                <a:latin typeface="MAC C Times" pitchFamily="18" charset="0"/>
                <a:sym typeface="Wingdings" pitchFamily="2" charset="2"/>
              </a:rPr>
              <a:t>kiselini</a:t>
            </a:r>
            <a:r>
              <a:rPr lang="en-US" sz="20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i="1" dirty="0" err="1" smtClean="0">
                <a:latin typeface="MAC C Times" pitchFamily="18" charset="0"/>
                <a:sym typeface="Wingdings" pitchFamily="2" charset="2"/>
              </a:rPr>
              <a:t>i</a:t>
            </a:r>
            <a:r>
              <a:rPr lang="en-US" sz="20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i="1" dirty="0" err="1" smtClean="0">
                <a:latin typeface="MAC C Times" pitchFamily="18" charset="0"/>
                <a:sym typeface="Wingdings" pitchFamily="2" charset="2"/>
              </a:rPr>
              <a:t>slabi</a:t>
            </a:r>
            <a:r>
              <a:rPr lang="en-US" sz="2000" b="1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b="1" i="1" dirty="0" err="1" smtClean="0">
                <a:latin typeface="MAC C Times" pitchFamily="18" charset="0"/>
                <a:sym typeface="Wingdings" pitchFamily="2" charset="2"/>
              </a:rPr>
              <a:t>bazi</a:t>
            </a:r>
            <a:r>
              <a:rPr lang="en-US" sz="2000" b="1" i="1" dirty="0" smtClean="0">
                <a:latin typeface="MAC C Times" pitchFamily="18" charset="0"/>
                <a:sym typeface="Wingdings" pitchFamily="2" charset="2"/>
              </a:rPr>
              <a:t> HIDROLIZIRAAT</a:t>
            </a:r>
            <a:r>
              <a:rPr lang="en-US" sz="2000" b="1" i="1" dirty="0" smtClean="0">
                <a:sym typeface="Wingdings" pitchFamily="2" charset="2"/>
              </a:rPr>
              <a:t> </a:t>
            </a:r>
            <a:r>
              <a:rPr lang="en-US" sz="2000" b="1" i="1" dirty="0" smtClean="0">
                <a:latin typeface="MAC C Times" pitchFamily="18" charset="0"/>
                <a:sym typeface="Wingdings" pitchFamily="2" charset="2"/>
              </a:rPr>
              <a:t>KISELO</a:t>
            </a:r>
            <a:r>
              <a:rPr lang="en-US" sz="2000" i="1" dirty="0" smtClean="0">
                <a:sym typeface="Wingdings" pitchFamily="2" charset="2"/>
              </a:rPr>
              <a:t>“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.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Primeri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za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MAC C Times" pitchFamily="18" charset="0"/>
                <a:sym typeface="Wingdings" pitchFamily="2" charset="2"/>
              </a:rPr>
              <a:t>takvi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 soli 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se 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Cl</a:t>
            </a:r>
            <a:r>
              <a:rPr lang="en-US" sz="2000" i="1" dirty="0" smtClean="0">
                <a:latin typeface="MAC C Times" pitchFamily="18" charset="0"/>
                <a:sym typeface="Wingdings" pitchFamily="2" charset="2"/>
              </a:rPr>
              <a:t>, 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(NH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SO</a:t>
            </a:r>
            <a:r>
              <a:rPr lang="en-US" sz="2000" baseline="-25000" dirty="0" smtClean="0"/>
              <a:t>4,</a:t>
            </a:r>
            <a:r>
              <a:rPr lang="en-US" sz="2000" dirty="0" smtClean="0"/>
              <a:t> </a:t>
            </a:r>
            <a:r>
              <a:rPr lang="en-US" sz="2000" baseline="-25000" dirty="0" smtClean="0"/>
              <a:t>…</a:t>
            </a:r>
            <a:endParaRPr lang="en-US" sz="2000" i="1" dirty="0" smtClean="0">
              <a:latin typeface="MAC C Times" pitchFamily="18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6004" y="285728"/>
            <a:ext cx="8244565" cy="5955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200" dirty="0" smtClean="0">
                <a:latin typeface="MAC C Times" pitchFamily="18" charset="0"/>
              </a:rPr>
              <a:t>-</a:t>
            </a:r>
            <a:r>
              <a:rPr lang="en-US" sz="2200" i="1" dirty="0" err="1" smtClean="0">
                <a:latin typeface="MAC C Times" pitchFamily="18" charset="0"/>
              </a:rPr>
              <a:t>Za</a:t>
            </a:r>
            <a:r>
              <a:rPr lang="en-US" sz="2200" i="1" dirty="0" smtClean="0">
                <a:latin typeface="MAC C Times" pitchFamily="18" charset="0"/>
              </a:rPr>
              <a:t> </a:t>
            </a:r>
            <a:r>
              <a:rPr lang="en-US" sz="2200" i="1" dirty="0" err="1" smtClean="0">
                <a:latin typeface="MAC C Times" pitchFamily="18" charset="0"/>
              </a:rPr>
              <a:t>polesno</a:t>
            </a:r>
            <a:r>
              <a:rPr lang="en-US" sz="2200" i="1" dirty="0" smtClean="0">
                <a:latin typeface="MAC C Times" pitchFamily="18" charset="0"/>
              </a:rPr>
              <a:t> </a:t>
            </a:r>
            <a:r>
              <a:rPr lang="en-US" sz="2200" i="1" dirty="0" err="1" smtClean="0">
                <a:latin typeface="MAC C Times" pitchFamily="18" charset="0"/>
              </a:rPr>
              <a:t>da</a:t>
            </a:r>
            <a:r>
              <a:rPr lang="en-US" sz="2200" i="1" dirty="0" smtClean="0">
                <a:latin typeface="MAC C Times" pitchFamily="18" charset="0"/>
              </a:rPr>
              <a:t> </a:t>
            </a:r>
            <a:r>
              <a:rPr lang="en-US" sz="2200" i="1" dirty="0" err="1" smtClean="0">
                <a:latin typeface="MAC C Times" pitchFamily="18" charset="0"/>
              </a:rPr>
              <a:t>zapamtime</a:t>
            </a:r>
            <a:r>
              <a:rPr lang="en-US" sz="2200" i="1" dirty="0" smtClean="0">
                <a:latin typeface="MAC C Times" pitchFamily="18" charset="0"/>
              </a:rPr>
              <a:t>  </a:t>
            </a:r>
            <a:r>
              <a:rPr lang="en-US" sz="2200" i="1" dirty="0" err="1" smtClean="0">
                <a:latin typeface="MAC C Times" pitchFamily="18" charset="0"/>
              </a:rPr>
              <a:t>kako</a:t>
            </a:r>
            <a:r>
              <a:rPr lang="en-US" sz="2200" i="1" dirty="0" smtClean="0">
                <a:latin typeface="MAC C Times" pitchFamily="18" charset="0"/>
              </a:rPr>
              <a:t>  }e </a:t>
            </a:r>
            <a:r>
              <a:rPr lang="en-US" sz="2200" i="1" dirty="0" err="1" smtClean="0">
                <a:latin typeface="MAC C Times" pitchFamily="18" charset="0"/>
              </a:rPr>
              <a:t>hidroliziraat</a:t>
            </a:r>
            <a:r>
              <a:rPr lang="en-US" sz="2200" i="1" dirty="0" smtClean="0">
                <a:latin typeface="MAC C Times" pitchFamily="18" charset="0"/>
              </a:rPr>
              <a:t> </a:t>
            </a:r>
          </a:p>
          <a:p>
            <a:pPr algn="just"/>
            <a:r>
              <a:rPr lang="en-US" sz="2200" i="1" dirty="0" err="1" smtClean="0">
                <a:latin typeface="MAC C Times" pitchFamily="18" charset="0"/>
              </a:rPr>
              <a:t>n</a:t>
            </a:r>
            <a:r>
              <a:rPr lang="en-US" sz="2200" i="1" dirty="0" err="1" smtClean="0">
                <a:latin typeface="MAC C Times" pitchFamily="18" charset="0"/>
              </a:rPr>
              <a:t>ekoi</a:t>
            </a:r>
            <a:r>
              <a:rPr lang="en-US" sz="2200" i="1" dirty="0" smtClean="0">
                <a:latin typeface="MAC C Times" pitchFamily="18" charset="0"/>
              </a:rPr>
              <a:t> soli, </a:t>
            </a:r>
            <a:r>
              <a:rPr lang="en-US" sz="2200" i="1" dirty="0" err="1" smtClean="0">
                <a:latin typeface="MAC C Times" pitchFamily="18" charset="0"/>
              </a:rPr>
              <a:t>bitno</a:t>
            </a:r>
            <a:r>
              <a:rPr lang="en-US" sz="2200" i="1" dirty="0" smtClean="0">
                <a:latin typeface="MAC C Times" pitchFamily="18" charset="0"/>
              </a:rPr>
              <a:t> e </a:t>
            </a:r>
            <a:r>
              <a:rPr lang="en-US" sz="2200" i="1" dirty="0" err="1" smtClean="0">
                <a:latin typeface="MAC C Times" pitchFamily="18" charset="0"/>
              </a:rPr>
              <a:t>da</a:t>
            </a:r>
            <a:r>
              <a:rPr lang="en-US" sz="2200" i="1" dirty="0" smtClean="0">
                <a:latin typeface="MAC C Times" pitchFamily="18" charset="0"/>
              </a:rPr>
              <a:t> se </a:t>
            </a:r>
            <a:r>
              <a:rPr lang="en-US" sz="2200" i="1" dirty="0" err="1" smtClean="0">
                <a:latin typeface="MAC C Times" pitchFamily="18" charset="0"/>
              </a:rPr>
              <a:t>znae</a:t>
            </a:r>
            <a:r>
              <a:rPr lang="en-US" sz="2200" i="1" dirty="0" smtClean="0">
                <a:latin typeface="MAC C Times" pitchFamily="18" charset="0"/>
              </a:rPr>
              <a:t> </a:t>
            </a:r>
            <a:r>
              <a:rPr lang="en-US" sz="2200" i="1" dirty="0" err="1" smtClean="0">
                <a:latin typeface="MAC C Times" pitchFamily="18" charset="0"/>
              </a:rPr>
              <a:t>slednovo</a:t>
            </a:r>
            <a:r>
              <a:rPr lang="en-US" sz="2200" i="1" dirty="0" smtClean="0">
                <a:latin typeface="MAC C Times" pitchFamily="18" charset="0"/>
              </a:rPr>
              <a:t> </a:t>
            </a:r>
            <a:r>
              <a:rPr lang="en-US" sz="2200" i="1" dirty="0" err="1" smtClean="0">
                <a:latin typeface="MAC C Times" pitchFamily="18" charset="0"/>
              </a:rPr>
              <a:t>pravilo</a:t>
            </a:r>
            <a:r>
              <a:rPr lang="en-US" sz="2200" i="1" dirty="0" smtClean="0">
                <a:latin typeface="MAC C Times" pitchFamily="18" charset="0"/>
              </a:rPr>
              <a:t>:</a:t>
            </a:r>
          </a:p>
          <a:p>
            <a:pPr algn="just"/>
            <a:r>
              <a:rPr lang="en-US" sz="2200" b="1" i="1" dirty="0" smtClean="0">
                <a:latin typeface="MAC C Times" pitchFamily="18" charset="0"/>
              </a:rPr>
              <a:t>-</a:t>
            </a:r>
            <a:r>
              <a:rPr lang="en-US" sz="2100" b="1" i="1" dirty="0" err="1" smtClean="0">
                <a:latin typeface="MAC C Times" pitchFamily="18" charset="0"/>
              </a:rPr>
              <a:t>hidrloiziraat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samo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solite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dobienie</a:t>
            </a:r>
            <a:r>
              <a:rPr lang="en-US" sz="2100" b="1" i="1" dirty="0" smtClean="0">
                <a:latin typeface="MAC C Times" pitchFamily="18" charset="0"/>
              </a:rPr>
              <a:t> so </a:t>
            </a:r>
            <a:r>
              <a:rPr lang="en-US" sz="2100" b="1" i="1" dirty="0" err="1" smtClean="0">
                <a:latin typeface="MAC C Times" pitchFamily="18" charset="0"/>
              </a:rPr>
              <a:t>kombinacija</a:t>
            </a:r>
            <a:endParaRPr lang="en-US" sz="2100" b="1" i="1" dirty="0" smtClean="0">
              <a:latin typeface="MAC C Times" pitchFamily="18" charset="0"/>
            </a:endParaRPr>
          </a:p>
          <a:p>
            <a:pPr algn="just"/>
            <a:r>
              <a:rPr lang="en-US" sz="2100" b="1" i="1" dirty="0" err="1" smtClean="0">
                <a:latin typeface="MAC C Times" pitchFamily="18" charset="0"/>
              </a:rPr>
              <a:t>n</a:t>
            </a:r>
            <a:r>
              <a:rPr lang="en-US" sz="2100" b="1" i="1" dirty="0" err="1" smtClean="0">
                <a:latin typeface="MAC C Times" pitchFamily="18" charset="0"/>
              </a:rPr>
              <a:t>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jaki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kiselini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slabi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bazi</a:t>
            </a:r>
            <a:r>
              <a:rPr lang="en-US" sz="2100" b="1" i="1" dirty="0" smtClean="0">
                <a:latin typeface="MAC C Times" pitchFamily="18" charset="0"/>
              </a:rPr>
              <a:t>, </a:t>
            </a:r>
            <a:r>
              <a:rPr lang="en-US" sz="2100" b="1" i="1" dirty="0" err="1" smtClean="0">
                <a:latin typeface="MAC C Times" pitchFamily="18" charset="0"/>
              </a:rPr>
              <a:t>ili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jaki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bazi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slabi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kiselini</a:t>
            </a:r>
            <a:r>
              <a:rPr lang="en-US" sz="2100" b="1" i="1" dirty="0" smtClean="0">
                <a:latin typeface="MAC C Times" pitchFamily="18" charset="0"/>
              </a:rPr>
              <a:t>,</a:t>
            </a:r>
          </a:p>
          <a:p>
            <a:pPr algn="just"/>
            <a:r>
              <a:rPr lang="en-US" sz="2100" b="1" i="1" dirty="0" smtClean="0">
                <a:latin typeface="MAC C Times" pitchFamily="18" charset="0"/>
              </a:rPr>
              <a:t>(a </a:t>
            </a:r>
            <a:r>
              <a:rPr lang="en-US" sz="2100" b="1" i="1" dirty="0" err="1" smtClean="0">
                <a:latin typeface="MAC C Times" pitchFamily="18" charset="0"/>
              </a:rPr>
              <a:t>isto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solite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dobieni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od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slabi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bazi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slabi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kiselini</a:t>
            </a:r>
            <a:r>
              <a:rPr lang="en-US" sz="2100" b="1" i="1" dirty="0" smtClean="0">
                <a:latin typeface="MAC C Times" pitchFamily="18" charset="0"/>
              </a:rPr>
              <a:t>). </a:t>
            </a:r>
          </a:p>
          <a:p>
            <a:pPr algn="just"/>
            <a:r>
              <a:rPr lang="en-US" sz="2100" b="1" i="1" dirty="0" err="1" smtClean="0">
                <a:latin typeface="MAC C Times" pitchFamily="18" charset="0"/>
              </a:rPr>
              <a:t>Pritoa</a:t>
            </a:r>
            <a:r>
              <a:rPr lang="en-US" sz="2100" b="1" i="1" dirty="0" smtClean="0">
                <a:latin typeface="MAC C Times" pitchFamily="18" charset="0"/>
              </a:rPr>
              <a:t>, </a:t>
            </a:r>
            <a:r>
              <a:rPr lang="en-US" sz="2100" b="1" i="1" dirty="0" err="1" smtClean="0">
                <a:latin typeface="MAC C Times" pitchFamily="18" charset="0"/>
              </a:rPr>
              <a:t>sekoga</a:t>
            </a:r>
            <a:r>
              <a:rPr lang="en-US" sz="2100" b="1" i="1" dirty="0" smtClean="0">
                <a:latin typeface="MAC C Times" pitchFamily="18" charset="0"/>
              </a:rPr>
              <a:t>{ </a:t>
            </a:r>
            <a:r>
              <a:rPr lang="en-US" sz="2100" b="1" i="1" dirty="0" err="1" smtClean="0">
                <a:latin typeface="MAC C Times" pitchFamily="18" charset="0"/>
              </a:rPr>
              <a:t>solta</a:t>
            </a:r>
            <a:r>
              <a:rPr lang="en-US" sz="2100" b="1" i="1" dirty="0" smtClean="0">
                <a:latin typeface="MAC C Times" pitchFamily="18" charset="0"/>
              </a:rPr>
              <a:t> }e </a:t>
            </a:r>
            <a:r>
              <a:rPr lang="en-US" sz="2100" b="1" i="1" dirty="0" err="1" smtClean="0">
                <a:latin typeface="MAC C Times" pitchFamily="18" charset="0"/>
              </a:rPr>
              <a:t>hidrolizira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</a:p>
          <a:p>
            <a:pPr algn="just"/>
            <a:r>
              <a:rPr lang="en-US" sz="2100" b="1" i="1" dirty="0" smtClean="0">
                <a:latin typeface="MAC C Times" pitchFamily="18" charset="0"/>
              </a:rPr>
              <a:t>(</a:t>
            </a:r>
            <a:r>
              <a:rPr lang="en-US" sz="2100" b="1" i="1" dirty="0" err="1" smtClean="0">
                <a:latin typeface="MAC C Times" pitchFamily="18" charset="0"/>
              </a:rPr>
              <a:t>t.e</a:t>
            </a:r>
            <a:r>
              <a:rPr lang="en-US" sz="2100" b="1" i="1" dirty="0" smtClean="0">
                <a:latin typeface="MAC C Times" pitchFamily="18" charset="0"/>
              </a:rPr>
              <a:t>. </a:t>
            </a:r>
            <a:r>
              <a:rPr lang="en-US" sz="2100" b="1" i="1" dirty="0" smtClean="0">
                <a:latin typeface="+mj-lt"/>
              </a:rPr>
              <a:t>pH</a:t>
            </a:r>
            <a:r>
              <a:rPr lang="en-US" sz="2100" b="1" i="1" dirty="0" smtClean="0">
                <a:latin typeface="MAC C Times" pitchFamily="18" charset="0"/>
              </a:rPr>
              <a:t> }e se </a:t>
            </a:r>
            <a:r>
              <a:rPr lang="en-US" sz="2100" b="1" i="1" dirty="0" err="1" smtClean="0">
                <a:latin typeface="MAC C Times" pitchFamily="18" charset="0"/>
              </a:rPr>
              <a:t>promeni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vo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odnos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na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smtClean="0">
                <a:latin typeface="+mj-lt"/>
              </a:rPr>
              <a:t>pH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na</a:t>
            </a:r>
            <a:r>
              <a:rPr lang="en-US" sz="2100" b="1" i="1" dirty="0" smtClean="0">
                <a:latin typeface="MAC C Times" pitchFamily="18" charset="0"/>
              </a:rPr>
              <a:t> ~</a:t>
            </a:r>
            <a:r>
              <a:rPr lang="en-US" sz="2100" b="1" i="1" dirty="0" err="1" smtClean="0">
                <a:latin typeface="MAC C Times" pitchFamily="18" charset="0"/>
              </a:rPr>
              <a:t>istata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voda</a:t>
            </a:r>
            <a:r>
              <a:rPr lang="en-US" sz="2100" b="1" i="1" dirty="0" smtClean="0">
                <a:latin typeface="MAC C Times" pitchFamily="18" charset="0"/>
              </a:rPr>
              <a:t>) </a:t>
            </a:r>
          </a:p>
          <a:p>
            <a:pPr algn="just"/>
            <a:r>
              <a:rPr lang="en-US" sz="2100" b="1" i="1" dirty="0" err="1" smtClean="0">
                <a:latin typeface="MAC C Times" pitchFamily="18" charset="0"/>
              </a:rPr>
              <a:t>vo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ista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nasoka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kako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jonot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od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solta</a:t>
            </a:r>
            <a:r>
              <a:rPr lang="en-US" sz="2100" b="1" i="1" dirty="0" smtClean="0">
                <a:latin typeface="MAC C Times" pitchFamily="18" charset="0"/>
              </a:rPr>
              <a:t> {to </a:t>
            </a:r>
            <a:r>
              <a:rPr lang="en-US" sz="2100" b="1" i="1" dirty="0" err="1" smtClean="0">
                <a:latin typeface="MAC C Times" pitchFamily="18" charset="0"/>
              </a:rPr>
              <a:t>poteknuva</a:t>
            </a:r>
            <a:endParaRPr lang="en-US" sz="2100" b="1" i="1" dirty="0" smtClean="0">
              <a:latin typeface="MAC C Times" pitchFamily="18" charset="0"/>
            </a:endParaRPr>
          </a:p>
          <a:p>
            <a:pPr algn="just"/>
            <a:r>
              <a:rPr lang="en-US" sz="2100" b="1" i="1" dirty="0" err="1" smtClean="0">
                <a:latin typeface="MAC C Times" pitchFamily="18" charset="0"/>
              </a:rPr>
              <a:t>o</a:t>
            </a:r>
            <a:r>
              <a:rPr lang="en-US" sz="2100" b="1" i="1" dirty="0" err="1" smtClean="0">
                <a:latin typeface="MAC C Times" pitchFamily="18" charset="0"/>
              </a:rPr>
              <a:t>d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toa</a:t>
            </a:r>
            <a:r>
              <a:rPr lang="en-US" sz="2100" b="1" i="1" dirty="0" smtClean="0">
                <a:latin typeface="MAC C Times" pitchFamily="18" charset="0"/>
              </a:rPr>
              <a:t> {to e </a:t>
            </a:r>
            <a:r>
              <a:rPr lang="en-US" sz="2100" b="1" i="1" dirty="0" smtClean="0">
                <a:latin typeface="+mj-lt"/>
              </a:rPr>
              <a:t>“</a:t>
            </a:r>
            <a:r>
              <a:rPr lang="en-US" sz="2100" b="1" i="1" dirty="0" err="1" smtClean="0">
                <a:latin typeface="MAC C Times" pitchFamily="18" charset="0"/>
              </a:rPr>
              <a:t>silno</a:t>
            </a:r>
            <a:r>
              <a:rPr lang="en-US" sz="2100" b="1" i="1" dirty="0" smtClean="0">
                <a:latin typeface="+mj-lt"/>
              </a:rPr>
              <a:t>”</a:t>
            </a:r>
            <a:r>
              <a:rPr lang="en-US" sz="2100" b="1" i="1" dirty="0" smtClean="0">
                <a:latin typeface="MAC C Times" pitchFamily="18" charset="0"/>
              </a:rPr>
              <a:t>. -</a:t>
            </a:r>
            <a:r>
              <a:rPr lang="en-US" sz="2100" b="1" i="1" dirty="0" err="1" smtClean="0">
                <a:latin typeface="MAC C Times" pitchFamily="18" charset="0"/>
              </a:rPr>
              <a:t>Imeno</a:t>
            </a:r>
            <a:r>
              <a:rPr lang="en-US" sz="2100" b="1" i="1" dirty="0" smtClean="0">
                <a:latin typeface="MAC C Times" pitchFamily="18" charset="0"/>
              </a:rPr>
              <a:t>, </a:t>
            </a:r>
            <a:r>
              <a:rPr lang="en-US" sz="2100" b="1" i="1" dirty="0" err="1" smtClean="0">
                <a:latin typeface="MAC C Times" pitchFamily="18" charset="0"/>
              </a:rPr>
              <a:t>ako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katjonot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od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solta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</a:p>
          <a:p>
            <a:pPr algn="just"/>
            <a:r>
              <a:rPr lang="en-US" sz="2100" b="1" i="1" dirty="0" err="1" smtClean="0">
                <a:latin typeface="MAC C Times" pitchFamily="18" charset="0"/>
              </a:rPr>
              <a:t>p</a:t>
            </a:r>
            <a:r>
              <a:rPr lang="en-US" sz="2100" b="1" i="1" dirty="0" err="1" smtClean="0">
                <a:latin typeface="MAC C Times" pitchFamily="18" charset="0"/>
              </a:rPr>
              <a:t>oteknuva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od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silna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baza</a:t>
            </a:r>
            <a:r>
              <a:rPr lang="en-US" sz="2100" b="1" i="1" dirty="0" smtClean="0">
                <a:latin typeface="MAC C Times" pitchFamily="18" charset="0"/>
              </a:rPr>
              <a:t>, toga{ </a:t>
            </a:r>
            <a:r>
              <a:rPr lang="en-US" sz="2100" b="1" i="1" dirty="0" err="1" smtClean="0">
                <a:latin typeface="MAC C Times" pitchFamily="18" charset="0"/>
              </a:rPr>
              <a:t>solta</a:t>
            </a:r>
            <a:r>
              <a:rPr lang="en-US" sz="2100" b="1" i="1" dirty="0" smtClean="0">
                <a:latin typeface="MAC C Times" pitchFamily="18" charset="0"/>
              </a:rPr>
              <a:t> }e </a:t>
            </a:r>
            <a:r>
              <a:rPr lang="en-US" sz="2100" b="1" i="1" dirty="0" err="1" smtClean="0">
                <a:latin typeface="MAC C Times" pitchFamily="18" charset="0"/>
              </a:rPr>
              <a:t>hidrolizira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bazno</a:t>
            </a:r>
            <a:r>
              <a:rPr lang="en-US" sz="2100" b="1" i="1" dirty="0" smtClean="0">
                <a:latin typeface="MAC C Times" pitchFamily="18" charset="0"/>
              </a:rPr>
              <a:t>.</a:t>
            </a:r>
          </a:p>
          <a:p>
            <a:pPr algn="just"/>
            <a:r>
              <a:rPr lang="en-US" sz="2100" b="1" i="1" dirty="0" smtClean="0">
                <a:latin typeface="MAC C Times" pitchFamily="18" charset="0"/>
              </a:rPr>
              <a:t>-</a:t>
            </a:r>
            <a:r>
              <a:rPr lang="en-US" sz="2100" b="1" i="1" dirty="0" err="1" smtClean="0">
                <a:latin typeface="MAC C Times" pitchFamily="18" charset="0"/>
              </a:rPr>
              <a:t>Ako</a:t>
            </a:r>
            <a:r>
              <a:rPr lang="en-US" sz="2100" b="1" i="1" dirty="0" smtClean="0">
                <a:latin typeface="MAC C Times" pitchFamily="18" charset="0"/>
              </a:rPr>
              <a:t>, </a:t>
            </a:r>
            <a:r>
              <a:rPr lang="en-US" sz="2100" b="1" i="1" dirty="0" err="1" smtClean="0">
                <a:latin typeface="MAC C Times" pitchFamily="18" charset="0"/>
              </a:rPr>
              <a:t>pak</a:t>
            </a:r>
            <a:r>
              <a:rPr lang="en-US" sz="2100" b="1" i="1" dirty="0" smtClean="0">
                <a:latin typeface="MAC C Times" pitchFamily="18" charset="0"/>
              </a:rPr>
              <a:t>, </a:t>
            </a:r>
            <a:r>
              <a:rPr lang="en-US" sz="2100" b="1" i="1" dirty="0" err="1" smtClean="0">
                <a:latin typeface="MAC C Times" pitchFamily="18" charset="0"/>
              </a:rPr>
              <a:t>anjonot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od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solta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poteknuva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od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silna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kiselina</a:t>
            </a:r>
            <a:r>
              <a:rPr lang="en-US" sz="2100" b="1" i="1" dirty="0" smtClean="0">
                <a:latin typeface="MAC C Times" pitchFamily="18" charset="0"/>
              </a:rPr>
              <a:t>, </a:t>
            </a:r>
          </a:p>
          <a:p>
            <a:pPr algn="just"/>
            <a:r>
              <a:rPr lang="en-US" sz="2100" b="1" i="1" dirty="0" smtClean="0">
                <a:latin typeface="MAC C Times" pitchFamily="18" charset="0"/>
              </a:rPr>
              <a:t>toga{ </a:t>
            </a:r>
            <a:r>
              <a:rPr lang="en-US" sz="2100" b="1" i="1" dirty="0" err="1" smtClean="0">
                <a:latin typeface="MAC C Times" pitchFamily="18" charset="0"/>
              </a:rPr>
              <a:t>solta</a:t>
            </a:r>
            <a:r>
              <a:rPr lang="en-US" sz="2100" b="1" i="1" dirty="0" smtClean="0">
                <a:latin typeface="MAC C Times" pitchFamily="18" charset="0"/>
              </a:rPr>
              <a:t> }e </a:t>
            </a:r>
            <a:r>
              <a:rPr lang="en-US" sz="2100" b="1" i="1" dirty="0" err="1" smtClean="0">
                <a:latin typeface="MAC C Times" pitchFamily="18" charset="0"/>
              </a:rPr>
              <a:t>hidrolizira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kiselo</a:t>
            </a:r>
            <a:r>
              <a:rPr lang="en-US" sz="2100" b="1" i="1" dirty="0" smtClean="0">
                <a:latin typeface="MAC C Times" pitchFamily="18" charset="0"/>
              </a:rPr>
              <a:t>.</a:t>
            </a:r>
          </a:p>
          <a:p>
            <a:pPr algn="just"/>
            <a:r>
              <a:rPr lang="en-US" sz="2100" b="1" i="1" dirty="0" smtClean="0">
                <a:latin typeface="MAC C Times" pitchFamily="18" charset="0"/>
              </a:rPr>
              <a:t>-NE HIDROLIZIRAAT soli </a:t>
            </a:r>
            <a:r>
              <a:rPr lang="en-US" sz="2100" b="1" i="1" dirty="0" err="1" smtClean="0">
                <a:latin typeface="MAC C Times" pitchFamily="18" charset="0"/>
              </a:rPr>
              <a:t>dobieni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od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jaki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bazi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</a:p>
          <a:p>
            <a:pPr algn="just"/>
            <a:r>
              <a:rPr lang="en-US" sz="2100" b="1" i="1" dirty="0" err="1" smtClean="0">
                <a:latin typeface="MAC C Times" pitchFamily="18" charset="0"/>
              </a:rPr>
              <a:t>jaki</a:t>
            </a:r>
            <a:r>
              <a:rPr lang="en-US" sz="2100" b="1" i="1" dirty="0" smtClean="0">
                <a:latin typeface="MAC C Times" pitchFamily="18" charset="0"/>
              </a:rPr>
              <a:t> </a:t>
            </a:r>
            <a:r>
              <a:rPr lang="en-US" sz="2100" b="1" i="1" dirty="0" err="1" smtClean="0">
                <a:latin typeface="MAC C Times" pitchFamily="18" charset="0"/>
              </a:rPr>
              <a:t>kiselini</a:t>
            </a:r>
            <a:r>
              <a:rPr lang="en-US" sz="2100" b="1" i="1" dirty="0" smtClean="0">
                <a:latin typeface="MAC C Times" pitchFamily="18" charset="0"/>
              </a:rPr>
              <a:t>!!</a:t>
            </a:r>
          </a:p>
          <a:p>
            <a:pPr algn="just"/>
            <a:r>
              <a:rPr lang="en-US" sz="2200" b="1" i="1" dirty="0" smtClean="0">
                <a:latin typeface="MAC C Times" pitchFamily="18" charset="0"/>
              </a:rPr>
              <a:t>(</a:t>
            </a:r>
            <a:r>
              <a:rPr lang="en-US" sz="2000" dirty="0" err="1" smtClean="0">
                <a:latin typeface="MAC C Times" pitchFamily="18" charset="0"/>
              </a:rPr>
              <a:t>da</a:t>
            </a:r>
            <a:r>
              <a:rPr lang="en-US" sz="2000" dirty="0" smtClean="0">
                <a:latin typeface="MAC C Times" pitchFamily="18" charset="0"/>
              </a:rPr>
              <a:t> se </a:t>
            </a:r>
            <a:r>
              <a:rPr lang="en-US" sz="2000" dirty="0" err="1" smtClean="0">
                <a:latin typeface="MAC C Times" pitchFamily="18" charset="0"/>
              </a:rPr>
              <a:t>znae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samo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informativno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deka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i="1" dirty="0" smtClean="0">
                <a:latin typeface="MAC C Times" pitchFamily="18" charset="0"/>
              </a:rPr>
              <a:t>soli </a:t>
            </a:r>
            <a:r>
              <a:rPr lang="en-US" sz="2000" i="1" dirty="0" err="1" smtClean="0">
                <a:latin typeface="MAC C Times" pitchFamily="18" charset="0"/>
              </a:rPr>
              <a:t>od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slabi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bazi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i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slabi</a:t>
            </a:r>
            <a:r>
              <a:rPr lang="en-US" sz="2000" i="1" dirty="0" smtClean="0">
                <a:latin typeface="MAC C Times" pitchFamily="18" charset="0"/>
              </a:rPr>
              <a:t> </a:t>
            </a:r>
          </a:p>
          <a:p>
            <a:pPr algn="just"/>
            <a:r>
              <a:rPr lang="en-US" sz="2000" i="1" dirty="0" err="1" smtClean="0">
                <a:latin typeface="MAC C Times" pitchFamily="18" charset="0"/>
              </a:rPr>
              <a:t>kiselini</a:t>
            </a:r>
            <a:r>
              <a:rPr lang="en-US" sz="2000" i="1" dirty="0" smtClean="0">
                <a:latin typeface="MAC C Times" pitchFamily="18" charset="0"/>
              </a:rPr>
              <a:t> }e </a:t>
            </a:r>
            <a:r>
              <a:rPr lang="en-US" sz="2000" i="1" dirty="0" err="1" smtClean="0">
                <a:latin typeface="MAC C Times" pitchFamily="18" charset="0"/>
              </a:rPr>
              <a:t>hidroliziraat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slabo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bazno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ili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slabo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kiselo</a:t>
            </a:r>
            <a:r>
              <a:rPr lang="en-US" sz="2000" dirty="0" smtClean="0">
                <a:latin typeface="MAC C Times" pitchFamily="18" charset="0"/>
              </a:rPr>
              <a:t>, </a:t>
            </a:r>
          </a:p>
          <a:p>
            <a:pPr algn="just"/>
            <a:r>
              <a:rPr lang="en-US" sz="2000" dirty="0" err="1" smtClean="0">
                <a:latin typeface="MAC C Times" pitchFamily="18" charset="0"/>
              </a:rPr>
              <a:t>vo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zavisnost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od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toa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koj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od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jonite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solta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poteknuva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od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smtClean="0"/>
              <a:t>”</a:t>
            </a:r>
            <a:r>
              <a:rPr lang="en-US" sz="2000" dirty="0" err="1" smtClean="0">
                <a:latin typeface="MAC C Times" pitchFamily="18" charset="0"/>
              </a:rPr>
              <a:t>posilniot</a:t>
            </a:r>
            <a:r>
              <a:rPr lang="en-US" sz="2000" dirty="0" smtClean="0">
                <a:latin typeface="+mj-lt"/>
              </a:rPr>
              <a:t>”</a:t>
            </a:r>
          </a:p>
          <a:p>
            <a:pPr algn="just"/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od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dvata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slabi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elektroliti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od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koi</a:t>
            </a:r>
            <a:r>
              <a:rPr lang="en-US" sz="2000" dirty="0" smtClean="0">
                <a:latin typeface="MAC C Times" pitchFamily="18" charset="0"/>
              </a:rPr>
              <a:t> e </a:t>
            </a:r>
            <a:r>
              <a:rPr lang="en-US" sz="2000" dirty="0" err="1" smtClean="0">
                <a:latin typeface="MAC C Times" pitchFamily="18" charset="0"/>
              </a:rPr>
              <a:t>sostavena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takvata</a:t>
            </a:r>
            <a:r>
              <a:rPr lang="en-US" sz="2000" dirty="0" smtClean="0">
                <a:latin typeface="MAC C Times" pitchFamily="18" charset="0"/>
              </a:rPr>
              <a:t> sol</a:t>
            </a:r>
            <a:r>
              <a:rPr lang="en-US" sz="2200" b="1" i="1" dirty="0" smtClean="0">
                <a:latin typeface="MAC C Times" pitchFamily="18" charset="0"/>
              </a:rPr>
              <a:t>)</a:t>
            </a:r>
            <a:endParaRPr lang="mk-MK" sz="22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1538" y="357166"/>
            <a:ext cx="728667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err="1" smtClean="0">
                <a:latin typeface="MAC C Times" pitchFamily="18" charset="0"/>
              </a:rPr>
              <a:t>Puferite</a:t>
            </a:r>
            <a:r>
              <a:rPr lang="en-US" sz="2200" b="1" dirty="0" smtClean="0">
                <a:latin typeface="MAC C Times" pitchFamily="18" charset="0"/>
              </a:rPr>
              <a:t> se </a:t>
            </a:r>
            <a:r>
              <a:rPr lang="en-US" sz="2200" b="1" dirty="0" err="1" smtClean="0">
                <a:latin typeface="MAC C Times" pitchFamily="18" charset="0"/>
              </a:rPr>
              <a:t>hemiski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sistemi</a:t>
            </a:r>
            <a:r>
              <a:rPr lang="en-US" sz="2200" b="1" dirty="0" smtClean="0">
                <a:latin typeface="MAC C Times" pitchFamily="18" charset="0"/>
              </a:rPr>
              <a:t>, {to se </a:t>
            </a:r>
            <a:r>
              <a:rPr lang="en-US" sz="2200" b="1" dirty="0" err="1" smtClean="0">
                <a:latin typeface="MAC C Times" pitchFamily="18" charset="0"/>
              </a:rPr>
              <a:t>sostojat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od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slabi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kiselini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i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konjugirani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bazi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na</a:t>
            </a:r>
            <a:r>
              <a:rPr lang="en-US" sz="2200" b="1" dirty="0" smtClean="0">
                <a:latin typeface="MAC C Times" pitchFamily="18" charset="0"/>
              </a:rPr>
              <a:t> tie </a:t>
            </a:r>
            <a:r>
              <a:rPr lang="en-US" sz="2200" b="1" dirty="0" err="1" smtClean="0">
                <a:latin typeface="MAC C Times" pitchFamily="18" charset="0"/>
              </a:rPr>
              <a:t>kiselini</a:t>
            </a:r>
            <a:r>
              <a:rPr lang="en-US" sz="2200" b="1" dirty="0" smtClean="0">
                <a:latin typeface="MAC C Times" pitchFamily="18" charset="0"/>
              </a:rPr>
              <a:t>, </a:t>
            </a:r>
            <a:r>
              <a:rPr lang="en-US" sz="2200" b="1" dirty="0" err="1" smtClean="0">
                <a:latin typeface="MAC C Times" pitchFamily="18" charset="0"/>
              </a:rPr>
              <a:t>ili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slabi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bazi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i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konjugirani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kiselini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na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soodvetnite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slabi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bazi</a:t>
            </a:r>
            <a:r>
              <a:rPr lang="en-US" sz="2200" dirty="0" smtClean="0">
                <a:latin typeface="MAC C Times" pitchFamily="18" charset="0"/>
              </a:rPr>
              <a:t>. </a:t>
            </a:r>
            <a:r>
              <a:rPr lang="en-US" sz="2200" dirty="0" err="1" smtClean="0">
                <a:latin typeface="MAC C Times" pitchFamily="18" charset="0"/>
              </a:rPr>
              <a:t>Puferite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imaat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svojstvo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da</a:t>
            </a:r>
            <a:r>
              <a:rPr lang="en-US" sz="2200" dirty="0" smtClean="0">
                <a:latin typeface="MAC C Times" pitchFamily="18" charset="0"/>
              </a:rPr>
              <a:t> ne </a:t>
            </a:r>
            <a:r>
              <a:rPr lang="en-US" sz="2200" dirty="0" err="1" smtClean="0">
                <a:latin typeface="MAC C Times" pitchFamily="18" charset="0"/>
              </a:rPr>
              <a:t>dozvoluvaat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nagli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promeni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smtClean="0">
                <a:latin typeface="+mj-lt"/>
              </a:rPr>
              <a:t>pH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vodenite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rastvori</a:t>
            </a:r>
            <a:r>
              <a:rPr lang="en-US" sz="2200" dirty="0" smtClean="0">
                <a:latin typeface="MAC C Times" pitchFamily="18" charset="0"/>
              </a:rPr>
              <a:t>, </a:t>
            </a:r>
            <a:r>
              <a:rPr lang="en-US" sz="2200" dirty="0" err="1" smtClean="0">
                <a:latin typeface="MAC C Times" pitchFamily="18" charset="0"/>
              </a:rPr>
              <a:t>koga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vo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niv</a:t>
            </a:r>
            <a:r>
              <a:rPr lang="en-US" sz="2200" dirty="0" smtClean="0">
                <a:latin typeface="MAC C Times" pitchFamily="18" charset="0"/>
              </a:rPr>
              <a:t> bi se </a:t>
            </a:r>
            <a:r>
              <a:rPr lang="en-US" sz="2200" dirty="0" err="1" smtClean="0">
                <a:latin typeface="MAC C Times" pitchFamily="18" charset="0"/>
              </a:rPr>
              <a:t>dodale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mali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koli~ini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jaki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ili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bazi</a:t>
            </a:r>
            <a:r>
              <a:rPr lang="en-US" sz="2200" dirty="0" smtClean="0">
                <a:latin typeface="MAC C Times" pitchFamily="18" charset="0"/>
              </a:rPr>
              <a:t>.  Vo </a:t>
            </a:r>
            <a:r>
              <a:rPr lang="en-US" sz="2200" dirty="0" err="1" smtClean="0">
                <a:latin typeface="MAC C Times" pitchFamily="18" charset="0"/>
              </a:rPr>
              <a:t>ovoj</a:t>
            </a:r>
            <a:r>
              <a:rPr lang="en-US" sz="2200" dirty="0" smtClean="0">
                <a:latin typeface="MAC C Times" pitchFamily="18" charset="0"/>
              </a:rPr>
              <a:t> del </a:t>
            </a:r>
            <a:r>
              <a:rPr lang="en-US" sz="2200" dirty="0" err="1" smtClean="0">
                <a:latin typeface="MAC C Times" pitchFamily="18" charset="0"/>
              </a:rPr>
              <a:t>spomnavme</a:t>
            </a:r>
            <a:r>
              <a:rPr lang="en-US" sz="2200" dirty="0" smtClean="0">
                <a:latin typeface="MAC C Times" pitchFamily="18" charset="0"/>
              </a:rPr>
              <a:t> termini </a:t>
            </a:r>
            <a:r>
              <a:rPr lang="en-US" sz="2200" dirty="0" smtClean="0">
                <a:latin typeface="+mj-lt"/>
              </a:rPr>
              <a:t>“</a:t>
            </a:r>
            <a:r>
              <a:rPr lang="en-US" sz="2200" dirty="0" err="1" smtClean="0">
                <a:latin typeface="MAC C Times" pitchFamily="18" charset="0"/>
              </a:rPr>
              <a:t>konjugirani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konjugirani</a:t>
            </a:r>
            <a:r>
              <a:rPr lang="en-US" sz="2200" dirty="0" smtClean="0">
                <a:latin typeface="MAC C Times" pitchFamily="18" charset="0"/>
              </a:rPr>
              <a:t>  </a:t>
            </a:r>
            <a:r>
              <a:rPr lang="en-US" sz="2200" dirty="0" err="1" smtClean="0">
                <a:latin typeface="MAC C Times" pitchFamily="18" charset="0"/>
              </a:rPr>
              <a:t>kiselini</a:t>
            </a:r>
            <a:r>
              <a:rPr lang="en-US" sz="2200" dirty="0" smtClean="0">
                <a:latin typeface="+mj-lt"/>
              </a:rPr>
              <a:t>”</a:t>
            </a:r>
            <a:r>
              <a:rPr lang="en-US" sz="2200" dirty="0" smtClean="0">
                <a:latin typeface="MAC C Times" pitchFamily="18" charset="0"/>
              </a:rPr>
              <a:t>. Na </a:t>
            </a:r>
            <a:r>
              <a:rPr lang="en-US" sz="2200" dirty="0" err="1" smtClean="0">
                <a:latin typeface="MAC C Times" pitchFamily="18" charset="0"/>
              </a:rPr>
              <a:t>slednive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primeri</a:t>
            </a:r>
            <a:r>
              <a:rPr lang="en-US" sz="2200" dirty="0" smtClean="0">
                <a:latin typeface="MAC C Times" pitchFamily="18" charset="0"/>
              </a:rPr>
              <a:t> }e </a:t>
            </a:r>
            <a:r>
              <a:rPr lang="en-US" sz="2200" dirty="0" err="1" smtClean="0">
                <a:latin typeface="MAC C Times" pitchFamily="18" charset="0"/>
              </a:rPr>
              <a:t>objasnime</a:t>
            </a:r>
            <a:r>
              <a:rPr lang="en-US" sz="2200" dirty="0" smtClean="0">
                <a:latin typeface="MAC C Times" pitchFamily="18" charset="0"/>
              </a:rPr>
              <a:t> {to </a:t>
            </a:r>
            <a:r>
              <a:rPr lang="en-US" sz="2200" dirty="0" err="1" smtClean="0">
                <a:latin typeface="MAC C Times" pitchFamily="18" charset="0"/>
              </a:rPr>
              <a:t>zna~at</a:t>
            </a:r>
            <a:r>
              <a:rPr lang="en-US" sz="2200" dirty="0" smtClean="0">
                <a:latin typeface="MAC C Times" pitchFamily="18" charset="0"/>
              </a:rPr>
              <a:t> tie termini. </a:t>
            </a:r>
          </a:p>
          <a:p>
            <a:pPr algn="just"/>
            <a:r>
              <a:rPr lang="en-US" sz="2200" dirty="0" err="1" smtClean="0">
                <a:latin typeface="MAC C Times" pitchFamily="18" charset="0"/>
              </a:rPr>
              <a:t>Neka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imame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rastvorena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nekoja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slaba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vo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voda</a:t>
            </a:r>
            <a:r>
              <a:rPr lang="en-US" sz="2200" dirty="0" smtClean="0">
                <a:latin typeface="MAC C Times" pitchFamily="18" charset="0"/>
              </a:rPr>
              <a:t>. </a:t>
            </a:r>
            <a:r>
              <a:rPr lang="en-US" sz="2200" dirty="0" err="1" smtClean="0">
                <a:latin typeface="MAC C Times" pitchFamily="18" charset="0"/>
              </a:rPr>
              <a:t>Pritoa</a:t>
            </a:r>
            <a:r>
              <a:rPr lang="en-US" sz="2200" dirty="0" smtClean="0">
                <a:latin typeface="MAC C Times" pitchFamily="18" charset="0"/>
              </a:rPr>
              <a:t>, </a:t>
            </a:r>
            <a:r>
              <a:rPr lang="en-US" sz="2200" dirty="0" err="1" smtClean="0">
                <a:latin typeface="MAC C Times" pitchFamily="18" charset="0"/>
              </a:rPr>
              <a:t>neka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ima</a:t>
            </a:r>
            <a:r>
              <a:rPr lang="en-US" sz="2200" dirty="0" smtClean="0">
                <a:latin typeface="MAC C Times" pitchFamily="18" charset="0"/>
              </a:rPr>
              <a:t> op{</a:t>
            </a:r>
            <a:r>
              <a:rPr lang="en-US" sz="2200" dirty="0" err="1" smtClean="0">
                <a:latin typeface="MAC C Times" pitchFamily="18" charset="0"/>
              </a:rPr>
              <a:t>ta</a:t>
            </a:r>
            <a:r>
              <a:rPr lang="en-US" sz="2200" dirty="0" smtClean="0">
                <a:latin typeface="MAC C Times" pitchFamily="18" charset="0"/>
              </a:rPr>
              <a:t> formula </a:t>
            </a:r>
            <a:r>
              <a:rPr lang="en-US" sz="2200" dirty="0" smtClean="0">
                <a:latin typeface="+mj-lt"/>
              </a:rPr>
              <a:t>HA</a:t>
            </a:r>
            <a:r>
              <a:rPr lang="en-US" sz="2200" dirty="0" smtClean="0">
                <a:latin typeface="MAC C Times" pitchFamily="18" charset="0"/>
              </a:rPr>
              <a:t>. Vo </a:t>
            </a:r>
            <a:r>
              <a:rPr lang="en-US" sz="2200" dirty="0" err="1" smtClean="0">
                <a:latin typeface="MAC C Times" pitchFamily="18" charset="0"/>
              </a:rPr>
              <a:t>voda</a:t>
            </a:r>
            <a:r>
              <a:rPr lang="en-US" sz="2200" dirty="0" smtClean="0">
                <a:latin typeface="MAC C Times" pitchFamily="18" charset="0"/>
              </a:rPr>
              <a:t>, </a:t>
            </a:r>
            <a:r>
              <a:rPr lang="en-US" sz="2200" dirty="0" err="1" smtClean="0">
                <a:latin typeface="MAC C Times" pitchFamily="18" charset="0"/>
              </a:rPr>
              <a:t>ovaa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kiselina</a:t>
            </a:r>
            <a:r>
              <a:rPr lang="en-US" sz="2200" dirty="0" smtClean="0">
                <a:latin typeface="MAC C Times" pitchFamily="18" charset="0"/>
              </a:rPr>
              <a:t> }e </a:t>
            </a:r>
            <a:r>
              <a:rPr lang="en-US" sz="2200" dirty="0" err="1" smtClean="0">
                <a:latin typeface="MAC C Times" pitchFamily="18" charset="0"/>
              </a:rPr>
              <a:t>disocira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sledniot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na~in</a:t>
            </a:r>
            <a:r>
              <a:rPr lang="en-US" sz="2200" dirty="0" smtClean="0">
                <a:latin typeface="MAC C Times" pitchFamily="18" charset="0"/>
              </a:rPr>
              <a:t>:</a:t>
            </a:r>
            <a:endParaRPr lang="mk-MK" sz="2200" dirty="0"/>
          </a:p>
        </p:txBody>
      </p:sp>
      <p:sp>
        <p:nvSpPr>
          <p:cNvPr id="103425" name="Rectangle 1"/>
          <p:cNvSpPr>
            <a:spLocks noChangeArrowheads="1"/>
          </p:cNvSpPr>
          <p:nvPr/>
        </p:nvSpPr>
        <p:spPr bwMode="auto">
          <a:xfrm>
            <a:off x="1357290" y="4857760"/>
            <a:ext cx="32861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HA + H</a:t>
            </a:r>
            <a:r>
              <a:rPr kumimoji="0" lang="mk-MK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mk-MK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</a:t>
            </a:r>
            <a:r>
              <a:rPr kumimoji="0" lang="mk-MK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+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+ A</a:t>
            </a:r>
            <a:r>
              <a:rPr kumimoji="0" lang="mk-MK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−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</p:txBody>
      </p:sp>
      <p:pic>
        <p:nvPicPr>
          <p:cNvPr id="103426" name="Picture 2" descr="is in equilibrium wi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9" y="4967299"/>
            <a:ext cx="285751" cy="24765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5286388"/>
            <a:ext cx="7786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MAC C Times" pitchFamily="18" charset="0"/>
              </a:rPr>
              <a:t>Zna~i</a:t>
            </a:r>
            <a:r>
              <a:rPr lang="en-US" sz="2200" dirty="0" smtClean="0">
                <a:latin typeface="MAC C Times" pitchFamily="18" charset="0"/>
              </a:rPr>
              <a:t>, </a:t>
            </a:r>
            <a:r>
              <a:rPr lang="en-US" sz="2200" dirty="0" err="1" smtClean="0">
                <a:latin typeface="MAC C Times" pitchFamily="18" charset="0"/>
              </a:rPr>
              <a:t>kiselinata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smtClean="0"/>
              <a:t>HA </a:t>
            </a:r>
            <a:r>
              <a:rPr lang="en-US" sz="2200" dirty="0" smtClean="0">
                <a:latin typeface="MAC C Times" pitchFamily="18" charset="0"/>
              </a:rPr>
              <a:t>}e </a:t>
            </a:r>
            <a:r>
              <a:rPr lang="en-US" sz="2200" dirty="0" err="1" smtClean="0">
                <a:latin typeface="MAC C Times" pitchFamily="18" charset="0"/>
              </a:rPr>
              <a:t>disocira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vo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voda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}e </a:t>
            </a:r>
            <a:r>
              <a:rPr lang="en-US" sz="2200" dirty="0" err="1" smtClean="0">
                <a:latin typeface="MAC C Times" pitchFamily="18" charset="0"/>
              </a:rPr>
              <a:t>dade</a:t>
            </a:r>
            <a:r>
              <a:rPr lang="en-US" sz="2200" dirty="0" smtClean="0">
                <a:latin typeface="MAC C Times" pitchFamily="18" charset="0"/>
              </a:rPr>
              <a:t> </a:t>
            </a:r>
          </a:p>
          <a:p>
            <a:r>
              <a:rPr lang="en-US" sz="2200" dirty="0" err="1" smtClean="0">
                <a:latin typeface="MAC C Times" pitchFamily="18" charset="0"/>
              </a:rPr>
              <a:t>hidronium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katjon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mk-MK" sz="2000" dirty="0" smtClean="0">
                <a:latin typeface="Arial" charset="0"/>
              </a:rPr>
              <a:t>H</a:t>
            </a:r>
            <a:r>
              <a:rPr lang="mk-MK" sz="2000" baseline="-30000" dirty="0" smtClean="0">
                <a:latin typeface="Arial" charset="0"/>
              </a:rPr>
              <a:t>3</a:t>
            </a:r>
            <a:r>
              <a:rPr lang="mk-MK" sz="2000" dirty="0" smtClean="0">
                <a:latin typeface="Arial" charset="0"/>
              </a:rPr>
              <a:t>O</a:t>
            </a:r>
            <a:r>
              <a:rPr lang="mk-MK" sz="2000" baseline="30000" dirty="0" smtClean="0">
                <a:latin typeface="Arial" charset="0"/>
              </a:rPr>
              <a:t>+</a:t>
            </a:r>
            <a:r>
              <a:rPr lang="en-US" sz="2000" dirty="0" smtClean="0">
                <a:latin typeface="Arial" charset="0"/>
              </a:rPr>
              <a:t>,</a:t>
            </a:r>
            <a:r>
              <a:rPr lang="mk-MK" sz="20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kiselinski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ostatok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mk-MK" sz="2000" dirty="0" smtClean="0">
                <a:latin typeface="Arial" charset="0"/>
              </a:rPr>
              <a:t>A</a:t>
            </a:r>
            <a:r>
              <a:rPr lang="mk-MK" sz="2000" baseline="30000" dirty="0" smtClean="0">
                <a:latin typeface="Arial" charset="0"/>
              </a:rPr>
              <a:t>−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anjon</a:t>
            </a:r>
            <a:r>
              <a:rPr lang="en-US" sz="2200" dirty="0" smtClean="0">
                <a:latin typeface="MAC C Times" pitchFamily="18" charset="0"/>
              </a:rPr>
              <a:t>. </a:t>
            </a:r>
            <a:r>
              <a:rPr lang="en-US" sz="2200" b="1" i="1" dirty="0" err="1" smtClean="0">
                <a:latin typeface="MAC C Times" pitchFamily="18" charset="0"/>
              </a:rPr>
              <a:t>Anjonot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mk-MK" sz="2000" b="1" i="1" dirty="0" smtClean="0">
                <a:latin typeface="Arial" charset="0"/>
              </a:rPr>
              <a:t>A</a:t>
            </a:r>
            <a:r>
              <a:rPr lang="mk-MK" sz="2000" b="1" i="1" baseline="30000" dirty="0" smtClean="0">
                <a:latin typeface="Arial" charset="0"/>
              </a:rPr>
              <a:t>−</a:t>
            </a:r>
            <a:r>
              <a:rPr lang="en-US" sz="2200" b="1" i="1" dirty="0" smtClean="0"/>
              <a:t> </a:t>
            </a:r>
            <a:r>
              <a:rPr lang="en-US" sz="2200" b="1" i="1" dirty="0" smtClean="0">
                <a:latin typeface="MAC C Times" pitchFamily="18" charset="0"/>
              </a:rPr>
              <a:t>se </a:t>
            </a:r>
            <a:r>
              <a:rPr lang="en-US" sz="2200" b="1" i="1" dirty="0" err="1" smtClean="0">
                <a:latin typeface="MAC C Times" pitchFamily="18" charset="0"/>
              </a:rPr>
              <a:t>vika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err="1" smtClean="0">
                <a:latin typeface="MAC C Times" pitchFamily="18" charset="0"/>
              </a:rPr>
              <a:t>konjugirana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err="1" smtClean="0">
                <a:latin typeface="MAC C Times" pitchFamily="18" charset="0"/>
              </a:rPr>
              <a:t>baza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err="1" smtClean="0">
                <a:latin typeface="MAC C Times" pitchFamily="18" charset="0"/>
              </a:rPr>
              <a:t>na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err="1" smtClean="0">
                <a:latin typeface="MAC C Times" pitchFamily="18" charset="0"/>
              </a:rPr>
              <a:t>kiselinata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smtClean="0"/>
              <a:t>HA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428604"/>
            <a:ext cx="77867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AC C Times" pitchFamily="18" charset="0"/>
              </a:rPr>
              <a:t>Po </a:t>
            </a:r>
            <a:r>
              <a:rPr lang="en-US" sz="2200" dirty="0" err="1" smtClean="0">
                <a:latin typeface="MAC C Times" pitchFamily="18" charset="0"/>
              </a:rPr>
              <a:t>analogija</a:t>
            </a:r>
            <a:r>
              <a:rPr lang="en-US" sz="2200" dirty="0" smtClean="0">
                <a:latin typeface="MAC C Times" pitchFamily="18" charset="0"/>
              </a:rPr>
              <a:t>, </a:t>
            </a:r>
            <a:r>
              <a:rPr lang="en-US" sz="2200" dirty="0" err="1" smtClean="0">
                <a:latin typeface="MAC C Times" pitchFamily="18" charset="0"/>
              </a:rPr>
              <a:t>dokolku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imame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edna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slaba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smtClean="0">
                <a:latin typeface="+mn-lt"/>
              </a:rPr>
              <a:t>B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rastvorena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vo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voda</a:t>
            </a:r>
            <a:r>
              <a:rPr lang="en-US" sz="2200" dirty="0" smtClean="0">
                <a:latin typeface="MAC C Times" pitchFamily="18" charset="0"/>
              </a:rPr>
              <a:t>, </a:t>
            </a:r>
            <a:r>
              <a:rPr lang="en-US" sz="2200" dirty="0" err="1" smtClean="0">
                <a:latin typeface="MAC C Times" pitchFamily="18" charset="0"/>
              </a:rPr>
              <a:t>vo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vodeniot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rastvor</a:t>
            </a:r>
            <a:r>
              <a:rPr lang="en-US" sz="2200" dirty="0" smtClean="0">
                <a:latin typeface="MAC C Times" pitchFamily="18" charset="0"/>
              </a:rPr>
              <a:t> }e </a:t>
            </a:r>
            <a:r>
              <a:rPr lang="en-US" sz="2200" dirty="0" err="1" smtClean="0">
                <a:latin typeface="MAC C Times" pitchFamily="18" charset="0"/>
              </a:rPr>
              <a:t>ja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imame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slednata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ramnote`a</a:t>
            </a:r>
            <a:r>
              <a:rPr lang="en-US" sz="2200" dirty="0" smtClean="0">
                <a:latin typeface="MAC C Times" pitchFamily="18" charset="0"/>
              </a:rPr>
              <a:t>:</a:t>
            </a:r>
          </a:p>
          <a:p>
            <a:endParaRPr lang="en-US" sz="2200" dirty="0" smtClean="0"/>
          </a:p>
        </p:txBody>
      </p:sp>
      <p:sp>
        <p:nvSpPr>
          <p:cNvPr id="107521" name="Rectangle 1"/>
          <p:cNvSpPr>
            <a:spLocks noChangeArrowheads="1"/>
          </p:cNvSpPr>
          <p:nvPr/>
        </p:nvSpPr>
        <p:spPr bwMode="auto">
          <a:xfrm>
            <a:off x="2357422" y="1643050"/>
            <a:ext cx="2744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 + H</a:t>
            </a:r>
            <a:r>
              <a:rPr kumimoji="0" lang="mk-MK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BH</a:t>
            </a:r>
            <a:r>
              <a:rPr kumimoji="0" lang="mk-MK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+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+ OH</a:t>
            </a:r>
            <a:r>
              <a:rPr kumimoji="0" lang="mk-MK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 </a:t>
            </a:r>
          </a:p>
        </p:txBody>
      </p:sp>
      <p:pic>
        <p:nvPicPr>
          <p:cNvPr id="107522" name="Picture 2" descr="is in equilibrium wi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5143512"/>
            <a:ext cx="357190" cy="30956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9624" y="2125326"/>
            <a:ext cx="77867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200" i="1" dirty="0" smtClean="0">
                <a:latin typeface="Arial" charset="0"/>
              </a:rPr>
              <a:t>BH</a:t>
            </a:r>
            <a:r>
              <a:rPr lang="mk-MK" sz="2200" i="1" baseline="30000" dirty="0" smtClean="0">
                <a:latin typeface="Arial" charset="0"/>
              </a:rPr>
              <a:t>+</a:t>
            </a:r>
            <a:r>
              <a:rPr lang="en-US" sz="2200" i="1" baseline="30000" dirty="0" smtClean="0">
                <a:latin typeface="Arial" charset="0"/>
              </a:rPr>
              <a:t> </a:t>
            </a:r>
            <a:r>
              <a:rPr lang="en-US" sz="2200" i="1" dirty="0" smtClean="0">
                <a:latin typeface="MAC C Times" pitchFamily="18" charset="0"/>
              </a:rPr>
              <a:t>se </a:t>
            </a:r>
            <a:r>
              <a:rPr lang="en-US" sz="2200" i="1" dirty="0" err="1" smtClean="0">
                <a:latin typeface="MAC C Times" pitchFamily="18" charset="0"/>
              </a:rPr>
              <a:t>narekuva</a:t>
            </a:r>
            <a:r>
              <a:rPr lang="en-US" sz="2200" i="1" dirty="0" smtClean="0">
                <a:latin typeface="MAC C Times" pitchFamily="18" charset="0"/>
              </a:rPr>
              <a:t> </a:t>
            </a:r>
            <a:r>
              <a:rPr lang="en-US" sz="2200" i="1" dirty="0" err="1" smtClean="0">
                <a:latin typeface="MAC C Times" pitchFamily="18" charset="0"/>
              </a:rPr>
              <a:t>konjugirana</a:t>
            </a:r>
            <a:r>
              <a:rPr lang="en-US" sz="2200" i="1" dirty="0" smtClean="0">
                <a:latin typeface="MAC C Times" pitchFamily="18" charset="0"/>
              </a:rPr>
              <a:t> </a:t>
            </a:r>
            <a:r>
              <a:rPr lang="en-US" sz="2200" i="1" dirty="0" err="1" smtClean="0">
                <a:latin typeface="MAC C Times" pitchFamily="18" charset="0"/>
              </a:rPr>
              <a:t>kiselina</a:t>
            </a:r>
            <a:r>
              <a:rPr lang="en-US" sz="2200" i="1" dirty="0" smtClean="0">
                <a:latin typeface="MAC C Times" pitchFamily="18" charset="0"/>
              </a:rPr>
              <a:t> </a:t>
            </a:r>
            <a:r>
              <a:rPr lang="en-US" sz="2200" i="1" dirty="0" err="1" smtClean="0">
                <a:latin typeface="MAC C Times" pitchFamily="18" charset="0"/>
              </a:rPr>
              <a:t>na</a:t>
            </a:r>
            <a:r>
              <a:rPr lang="en-US" sz="2200" i="1" dirty="0" smtClean="0">
                <a:latin typeface="MAC C Times" pitchFamily="18" charset="0"/>
              </a:rPr>
              <a:t> </a:t>
            </a:r>
            <a:r>
              <a:rPr lang="en-US" sz="2200" i="1" dirty="0" err="1" smtClean="0">
                <a:latin typeface="MAC C Times" pitchFamily="18" charset="0"/>
              </a:rPr>
              <a:t>bazata</a:t>
            </a:r>
            <a:r>
              <a:rPr lang="en-US" sz="2200" i="1" dirty="0" smtClean="0">
                <a:latin typeface="MAC C Times" pitchFamily="18" charset="0"/>
              </a:rPr>
              <a:t> </a:t>
            </a:r>
            <a:r>
              <a:rPr lang="en-US" sz="2200" i="1" dirty="0" smtClean="0">
                <a:latin typeface="+mj-lt"/>
              </a:rPr>
              <a:t>B</a:t>
            </a:r>
            <a:r>
              <a:rPr lang="en-US" sz="2200" i="1" dirty="0" smtClean="0">
                <a:latin typeface="MAC C Times" pitchFamily="18" charset="0"/>
              </a:rPr>
              <a:t>. </a:t>
            </a:r>
            <a:endParaRPr lang="en-US" sz="2200" i="1" dirty="0" smtClean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285852" y="5059932"/>
            <a:ext cx="33634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 charset="0"/>
              </a:rPr>
              <a:t>NH</a:t>
            </a:r>
            <a:r>
              <a:rPr lang="en-US" sz="1800" baseline="-25000" dirty="0" smtClean="0">
                <a:latin typeface="Arial" charset="0"/>
              </a:rPr>
              <a:t>3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+ H</a:t>
            </a:r>
            <a:r>
              <a:rPr kumimoji="0" lang="mk-MK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en-US" sz="1800" dirty="0" smtClean="0">
                <a:latin typeface="Arial" charset="0"/>
              </a:rPr>
              <a:t>N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r>
              <a:rPr kumimoji="0" lang="mk-MK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+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+ OH</a:t>
            </a:r>
            <a:r>
              <a:rPr kumimoji="0" lang="mk-MK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214414" y="3774048"/>
            <a:ext cx="47051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 charset="0"/>
              </a:rPr>
              <a:t>CH</a:t>
            </a:r>
            <a:r>
              <a:rPr lang="en-US" sz="1800" baseline="-25000" dirty="0" smtClean="0">
                <a:latin typeface="Arial" charset="0"/>
              </a:rPr>
              <a:t>3</a:t>
            </a:r>
            <a:r>
              <a:rPr lang="en-US" sz="1800" dirty="0" smtClean="0">
                <a:latin typeface="Arial" charset="0"/>
              </a:rPr>
              <a:t>COOH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+ H</a:t>
            </a:r>
            <a:r>
              <a:rPr kumimoji="0" lang="mk-MK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mk-MK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</a:t>
            </a:r>
            <a:r>
              <a:rPr kumimoji="0" lang="mk-MK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+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+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CH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COO</a:t>
            </a:r>
            <a:r>
              <a:rPr kumimoji="0" lang="mk-MK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−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</p:txBody>
      </p:sp>
      <p:pic>
        <p:nvPicPr>
          <p:cNvPr id="10" name="Picture 2" descr="is in equilibrium wi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845486"/>
            <a:ext cx="285751" cy="24765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000100" y="2714620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MAC C Times" pitchFamily="18" charset="0"/>
              </a:rPr>
              <a:t>Nekoi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primeri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za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slabi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kiselini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nivni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konjugirani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bazi</a:t>
            </a:r>
            <a:r>
              <a:rPr lang="en-US" sz="2000" dirty="0" smtClean="0">
                <a:latin typeface="MAC C Times" pitchFamily="18" charset="0"/>
              </a:rPr>
              <a:t>, </a:t>
            </a:r>
            <a:r>
              <a:rPr lang="en-US" sz="2000" dirty="0" err="1" smtClean="0">
                <a:latin typeface="MAC C Times" pitchFamily="18" charset="0"/>
              </a:rPr>
              <a:t>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slabi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bazi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nivni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konjugirani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kiselini</a:t>
            </a:r>
            <a:r>
              <a:rPr lang="en-US" sz="2000" dirty="0" smtClean="0">
                <a:latin typeface="MAC C Times" pitchFamily="18" charset="0"/>
              </a:rPr>
              <a:t> se </a:t>
            </a:r>
            <a:r>
              <a:rPr lang="en-US" sz="2000" dirty="0" err="1" smtClean="0">
                <a:latin typeface="MAC C Times" pitchFamily="18" charset="0"/>
              </a:rPr>
              <a:t>dadeni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podolu</a:t>
            </a:r>
            <a:r>
              <a:rPr lang="en-US" sz="2000" dirty="0" smtClean="0">
                <a:latin typeface="MAC C Times" pitchFamily="18" charset="0"/>
              </a:rPr>
              <a:t>:</a:t>
            </a:r>
          </a:p>
          <a:p>
            <a:endParaRPr lang="en-US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214414" y="4139991"/>
            <a:ext cx="2069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MAC C Times" pitchFamily="18" charset="0"/>
              </a:rPr>
              <a:t>Ocetna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kiselina</a:t>
            </a:r>
            <a:r>
              <a:rPr lang="en-US" sz="1800" dirty="0" smtClean="0">
                <a:latin typeface="MAC C Times" pitchFamily="18" charset="0"/>
              </a:rPr>
              <a:t> </a:t>
            </a:r>
          </a:p>
          <a:p>
            <a:r>
              <a:rPr lang="en-US" sz="1800" dirty="0" smtClean="0">
                <a:latin typeface="MAC C Times" pitchFamily="18" charset="0"/>
              </a:rPr>
              <a:t>(</a:t>
            </a:r>
            <a:r>
              <a:rPr lang="en-US" sz="1800" dirty="0" err="1" smtClean="0">
                <a:latin typeface="MAC C Times" pitchFamily="18" charset="0"/>
              </a:rPr>
              <a:t>slaba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kiselina</a:t>
            </a:r>
            <a:r>
              <a:rPr lang="en-US" sz="1800" dirty="0" smtClean="0">
                <a:latin typeface="MAC C Times" pitchFamily="18" charset="0"/>
              </a:rPr>
              <a:t>) </a:t>
            </a:r>
            <a:endParaRPr lang="mk-MK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3929058" y="4071942"/>
            <a:ext cx="26276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err="1" smtClean="0">
                <a:latin typeface="MAC C Times" pitchFamily="18" charset="0"/>
              </a:rPr>
              <a:t>Acetat</a:t>
            </a:r>
            <a:endParaRPr lang="en-US" sz="1800" dirty="0" smtClean="0">
              <a:latin typeface="MAC C Times" pitchFamily="18" charset="0"/>
            </a:endParaRPr>
          </a:p>
          <a:p>
            <a:pPr algn="ctr"/>
            <a:r>
              <a:rPr lang="en-US" sz="1800" dirty="0" smtClean="0">
                <a:latin typeface="MAC C Times" pitchFamily="18" charset="0"/>
              </a:rPr>
              <a:t>(</a:t>
            </a:r>
            <a:r>
              <a:rPr lang="en-US" sz="1800" dirty="0" err="1" smtClean="0">
                <a:latin typeface="MAC C Times" pitchFamily="18" charset="0"/>
              </a:rPr>
              <a:t>konjugirana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baza</a:t>
            </a:r>
            <a:r>
              <a:rPr lang="en-US" sz="1800" dirty="0" smtClean="0">
                <a:latin typeface="MAC C Times" pitchFamily="18" charset="0"/>
              </a:rPr>
              <a:t> </a:t>
            </a:r>
          </a:p>
          <a:p>
            <a:pPr algn="ctr"/>
            <a:r>
              <a:rPr lang="en-US" sz="1800" dirty="0" err="1" smtClean="0">
                <a:latin typeface="MAC C Times" pitchFamily="18" charset="0"/>
              </a:rPr>
              <a:t>na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ocetnata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kiselina</a:t>
            </a:r>
            <a:r>
              <a:rPr lang="en-US" sz="1800" dirty="0" smtClean="0">
                <a:latin typeface="MAC C Times" pitchFamily="18" charset="0"/>
              </a:rPr>
              <a:t>) </a:t>
            </a:r>
            <a:endParaRPr lang="mk-MK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969110" y="5572140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err="1" smtClean="0">
                <a:latin typeface="MAC C Times" pitchFamily="18" charset="0"/>
              </a:rPr>
              <a:t>amonijak</a:t>
            </a:r>
            <a:endParaRPr lang="en-US" sz="1800" dirty="0" smtClean="0">
              <a:latin typeface="MAC C Times" pitchFamily="18" charset="0"/>
            </a:endParaRPr>
          </a:p>
          <a:p>
            <a:pPr algn="ctr"/>
            <a:r>
              <a:rPr lang="en-US" sz="1800" dirty="0" smtClean="0">
                <a:latin typeface="MAC C Times" pitchFamily="18" charset="0"/>
              </a:rPr>
              <a:t>(</a:t>
            </a:r>
            <a:r>
              <a:rPr lang="en-US" sz="1800" dirty="0" err="1" smtClean="0">
                <a:latin typeface="MAC C Times" pitchFamily="18" charset="0"/>
              </a:rPr>
              <a:t>slaba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baza</a:t>
            </a:r>
            <a:r>
              <a:rPr lang="en-US" sz="1800" dirty="0" smtClean="0">
                <a:latin typeface="MAC C Times" pitchFamily="18" charset="0"/>
              </a:rPr>
              <a:t>)</a:t>
            </a:r>
            <a:endParaRPr lang="mk-MK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2571736" y="5500702"/>
            <a:ext cx="25891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err="1" smtClean="0">
                <a:latin typeface="MAC C Times" pitchFamily="18" charset="0"/>
              </a:rPr>
              <a:t>A</a:t>
            </a:r>
            <a:r>
              <a:rPr lang="en-US" sz="1800" dirty="0" err="1" smtClean="0">
                <a:latin typeface="MAC C Times" pitchFamily="18" charset="0"/>
              </a:rPr>
              <a:t>monium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katjon</a:t>
            </a:r>
            <a:endParaRPr lang="en-US" sz="1800" dirty="0" smtClean="0">
              <a:latin typeface="MAC C Times" pitchFamily="18" charset="0"/>
            </a:endParaRPr>
          </a:p>
          <a:p>
            <a:pPr algn="ctr"/>
            <a:r>
              <a:rPr lang="en-US" sz="1800" dirty="0" smtClean="0">
                <a:latin typeface="MAC C Times" pitchFamily="18" charset="0"/>
              </a:rPr>
              <a:t>(</a:t>
            </a:r>
            <a:r>
              <a:rPr lang="en-US" sz="1800" dirty="0" err="1" smtClean="0">
                <a:latin typeface="MAC C Times" pitchFamily="18" charset="0"/>
              </a:rPr>
              <a:t>konjugirana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kiselina</a:t>
            </a:r>
            <a:endParaRPr lang="en-US" sz="1800" dirty="0" smtClean="0">
              <a:latin typeface="MAC C Times" pitchFamily="18" charset="0"/>
            </a:endParaRPr>
          </a:p>
          <a:p>
            <a:pPr algn="ctr"/>
            <a:r>
              <a:rPr lang="en-US" sz="1800" dirty="0" err="1" smtClean="0">
                <a:latin typeface="MAC C Times" pitchFamily="18" charset="0"/>
              </a:rPr>
              <a:t>na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amonijak</a:t>
            </a:r>
            <a:r>
              <a:rPr lang="en-US" sz="1800" dirty="0" smtClean="0">
                <a:latin typeface="MAC C Times" pitchFamily="18" charset="0"/>
              </a:rPr>
              <a:t>) </a:t>
            </a:r>
            <a:endParaRPr lang="mk-MK" sz="1800" dirty="0"/>
          </a:p>
        </p:txBody>
      </p:sp>
      <p:pic>
        <p:nvPicPr>
          <p:cNvPr id="16" name="Picture 2" descr="is in equilibrium wi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714488"/>
            <a:ext cx="285751" cy="247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00" y="285728"/>
            <a:ext cx="764386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err="1" smtClean="0">
                <a:latin typeface="MAC C Times" pitchFamily="18" charset="0"/>
              </a:rPr>
              <a:t>Kako</a:t>
            </a:r>
            <a:r>
              <a:rPr lang="en-US" sz="2200" dirty="0" smtClean="0">
                <a:latin typeface="MAC C Times" pitchFamily="18" charset="0"/>
              </a:rPr>
              <a:t> {to </a:t>
            </a:r>
            <a:r>
              <a:rPr lang="en-US" sz="2200" dirty="0" err="1" smtClean="0">
                <a:latin typeface="MAC C Times" pitchFamily="18" charset="0"/>
              </a:rPr>
              <a:t>definiravme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prethodno</a:t>
            </a:r>
            <a:r>
              <a:rPr lang="en-US" sz="2200" dirty="0" smtClean="0">
                <a:latin typeface="MAC C Times" pitchFamily="18" charset="0"/>
              </a:rPr>
              <a:t>, </a:t>
            </a:r>
            <a:r>
              <a:rPr lang="en-US" sz="2200" dirty="0" err="1" smtClean="0">
                <a:latin typeface="MAC C Times" pitchFamily="18" charset="0"/>
              </a:rPr>
              <a:t>puferite</a:t>
            </a:r>
            <a:r>
              <a:rPr lang="en-US" sz="2200" dirty="0" smtClean="0">
                <a:latin typeface="MAC C Times" pitchFamily="18" charset="0"/>
              </a:rPr>
              <a:t> se </a:t>
            </a:r>
            <a:r>
              <a:rPr lang="en-US" sz="2200" dirty="0" err="1" smtClean="0">
                <a:latin typeface="MAC C Times" pitchFamily="18" charset="0"/>
              </a:rPr>
              <a:t>hemiski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sistemi</a:t>
            </a:r>
            <a:r>
              <a:rPr lang="en-US" sz="2200" dirty="0" smtClean="0">
                <a:latin typeface="MAC C Times" pitchFamily="18" charset="0"/>
              </a:rPr>
              <a:t>, {to se </a:t>
            </a:r>
            <a:r>
              <a:rPr lang="en-US" sz="2200" dirty="0" err="1" smtClean="0">
                <a:latin typeface="MAC C Times" pitchFamily="18" charset="0"/>
              </a:rPr>
              <a:t>sostaveni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slabi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konjugirani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tie </a:t>
            </a:r>
            <a:r>
              <a:rPr lang="en-US" sz="2200" dirty="0" err="1" smtClean="0">
                <a:latin typeface="MAC C Times" pitchFamily="18" charset="0"/>
              </a:rPr>
              <a:t>kiselini</a:t>
            </a:r>
            <a:r>
              <a:rPr lang="en-US" sz="2200" dirty="0" smtClean="0">
                <a:latin typeface="MAC C Times" pitchFamily="18" charset="0"/>
              </a:rPr>
              <a:t>, </a:t>
            </a:r>
            <a:r>
              <a:rPr lang="en-US" sz="2200" dirty="0" err="1" smtClean="0">
                <a:latin typeface="MAC C Times" pitchFamily="18" charset="0"/>
              </a:rPr>
              <a:t>ili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slabi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konjugirani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kiselinie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soodvetnite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slabi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bazi</a:t>
            </a:r>
            <a:r>
              <a:rPr lang="en-US" sz="2200" dirty="0" smtClean="0">
                <a:latin typeface="MAC C Times" pitchFamily="18" charset="0"/>
              </a:rPr>
              <a:t>. </a:t>
            </a:r>
          </a:p>
          <a:p>
            <a:pPr algn="just"/>
            <a:endParaRPr lang="en-US" sz="2200" dirty="0" smtClean="0">
              <a:latin typeface="MAC C Times" pitchFamily="18" charset="0"/>
            </a:endParaRPr>
          </a:p>
          <a:p>
            <a:pPr algn="just"/>
            <a:r>
              <a:rPr lang="en-US" sz="2200" dirty="0" smtClean="0">
                <a:latin typeface="MAC C Times" pitchFamily="18" charset="0"/>
              </a:rPr>
              <a:t>-So </a:t>
            </a:r>
            <a:r>
              <a:rPr lang="en-US" sz="2200" dirty="0" err="1" smtClean="0">
                <a:latin typeface="MAC C Times" pitchFamily="18" charset="0"/>
              </a:rPr>
              <a:t>drugi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zborovi</a:t>
            </a:r>
            <a:r>
              <a:rPr lang="en-US" sz="2200" dirty="0" smtClean="0">
                <a:latin typeface="MAC C Times" pitchFamily="18" charset="0"/>
              </a:rPr>
              <a:t>, </a:t>
            </a:r>
            <a:r>
              <a:rPr lang="en-US" sz="2200" dirty="0" err="1" smtClean="0">
                <a:latin typeface="MAC C Times" pitchFamily="18" charset="0"/>
              </a:rPr>
              <a:t>puferite</a:t>
            </a:r>
            <a:r>
              <a:rPr lang="en-US" sz="2200" dirty="0" smtClean="0">
                <a:latin typeface="MAC C Times" pitchFamily="18" charset="0"/>
              </a:rPr>
              <a:t> se </a:t>
            </a:r>
            <a:r>
              <a:rPr lang="en-US" sz="2200" dirty="0" err="1" smtClean="0">
                <a:latin typeface="MAC C Times" pitchFamily="18" charset="0"/>
              </a:rPr>
              <a:t>sostojat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nekoja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slaba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sol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konjugiranata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taa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slaba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kiselina</a:t>
            </a:r>
            <a:r>
              <a:rPr lang="en-US" sz="2200" dirty="0" smtClean="0">
                <a:latin typeface="MAC C Times" pitchFamily="18" charset="0"/>
              </a:rPr>
              <a:t>, </a:t>
            </a:r>
            <a:r>
              <a:rPr lang="en-US" sz="2200" dirty="0" err="1" smtClean="0">
                <a:latin typeface="MAC C Times" pitchFamily="18" charset="0"/>
              </a:rPr>
              <a:t>ili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slaba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sol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konjugiranata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soodvetnata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slaba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baza</a:t>
            </a:r>
            <a:r>
              <a:rPr lang="en-US" sz="2200" dirty="0" smtClean="0">
                <a:latin typeface="MAC C Times" pitchFamily="18" charset="0"/>
              </a:rPr>
              <a:t>. </a:t>
            </a:r>
          </a:p>
          <a:p>
            <a:pPr algn="just"/>
            <a:endParaRPr lang="en-US" sz="2200" b="1" i="1" dirty="0" smtClean="0">
              <a:latin typeface="MAC C Times" pitchFamily="18" charset="0"/>
            </a:endParaRPr>
          </a:p>
          <a:p>
            <a:pPr algn="just"/>
            <a:r>
              <a:rPr lang="en-US" sz="2200" b="1" i="1" dirty="0" smtClean="0">
                <a:latin typeface="MAC C Times" pitchFamily="18" charset="0"/>
              </a:rPr>
              <a:t>Eve </a:t>
            </a:r>
            <a:r>
              <a:rPr lang="en-US" sz="2200" b="1" i="1" dirty="0" err="1" smtClean="0">
                <a:latin typeface="MAC C Times" pitchFamily="18" charset="0"/>
              </a:rPr>
              <a:t>primeri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err="1" smtClean="0">
                <a:latin typeface="MAC C Times" pitchFamily="18" charset="0"/>
              </a:rPr>
              <a:t>za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err="1" smtClean="0">
                <a:latin typeface="MAC C Times" pitchFamily="18" charset="0"/>
              </a:rPr>
              <a:t>nekoi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err="1" smtClean="0">
                <a:latin typeface="MAC C Times" pitchFamily="18" charset="0"/>
              </a:rPr>
              <a:t>puferski</a:t>
            </a:r>
            <a:r>
              <a:rPr lang="en-US" sz="2200" b="1" i="1" dirty="0" smtClean="0">
                <a:latin typeface="MAC C Times" pitchFamily="18" charset="0"/>
              </a:rPr>
              <a:t> </a:t>
            </a:r>
            <a:r>
              <a:rPr lang="en-US" sz="2200" b="1" i="1" dirty="0" err="1" smtClean="0">
                <a:latin typeface="MAC C Times" pitchFamily="18" charset="0"/>
              </a:rPr>
              <a:t>sistemi</a:t>
            </a:r>
            <a:r>
              <a:rPr lang="en-US" sz="2200" b="1" i="1" dirty="0" smtClean="0">
                <a:latin typeface="MAC C Times" pitchFamily="18" charset="0"/>
              </a:rPr>
              <a:t>:</a:t>
            </a:r>
          </a:p>
          <a:p>
            <a:pPr algn="just"/>
            <a:endParaRPr lang="en-US" sz="2200" dirty="0" smtClean="0">
              <a:latin typeface="MAC C Times" pitchFamily="18" charset="0"/>
            </a:endParaRPr>
          </a:p>
          <a:p>
            <a:pPr algn="just"/>
            <a:r>
              <a:rPr lang="en-US" sz="2200" dirty="0" smtClean="0">
                <a:latin typeface="MAC C Times" pitchFamily="18" charset="0"/>
              </a:rPr>
              <a:t>-</a:t>
            </a:r>
            <a:r>
              <a:rPr lang="en-US" sz="2200" b="1" dirty="0" err="1" smtClean="0">
                <a:latin typeface="MAC C Times" pitchFamily="18" charset="0"/>
              </a:rPr>
              <a:t>Acetaten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pufer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dirty="0" smtClean="0">
                <a:latin typeface="MAC C Times" pitchFamily="18" charset="0"/>
              </a:rPr>
              <a:t>e </a:t>
            </a:r>
            <a:r>
              <a:rPr lang="en-US" sz="2200" dirty="0" err="1" smtClean="0">
                <a:latin typeface="MAC C Times" pitchFamily="18" charset="0"/>
              </a:rPr>
              <a:t>sostaven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ocetna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natrium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acetat</a:t>
            </a:r>
            <a:r>
              <a:rPr lang="en-US" sz="2200" dirty="0" smtClean="0">
                <a:latin typeface="MAC C Times" pitchFamily="18" charset="0"/>
              </a:rPr>
              <a:t> (</a:t>
            </a:r>
            <a:r>
              <a:rPr lang="en-US" sz="2200" dirty="0" smtClean="0">
                <a:latin typeface="+mj-lt"/>
              </a:rPr>
              <a:t>CH</a:t>
            </a:r>
            <a:r>
              <a:rPr lang="en-US" sz="2200" baseline="-25000" dirty="0" smtClean="0">
                <a:latin typeface="+mj-lt"/>
              </a:rPr>
              <a:t>3</a:t>
            </a:r>
            <a:r>
              <a:rPr lang="en-US" sz="2200" dirty="0" smtClean="0">
                <a:latin typeface="+mj-lt"/>
              </a:rPr>
              <a:t>COOH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+mj-lt"/>
              </a:rPr>
              <a:t> CH</a:t>
            </a:r>
            <a:r>
              <a:rPr lang="en-US" sz="2200" baseline="-25000" dirty="0" smtClean="0">
                <a:latin typeface="+mj-lt"/>
              </a:rPr>
              <a:t>3</a:t>
            </a:r>
            <a:r>
              <a:rPr lang="en-US" sz="2200" dirty="0" smtClean="0">
                <a:latin typeface="+mj-lt"/>
              </a:rPr>
              <a:t>COONa</a:t>
            </a:r>
            <a:r>
              <a:rPr lang="en-US" sz="2200" dirty="0" smtClean="0">
                <a:latin typeface="MAC C Times" pitchFamily="18" charset="0"/>
              </a:rPr>
              <a:t>)</a:t>
            </a:r>
          </a:p>
          <a:p>
            <a:pPr algn="just"/>
            <a:endParaRPr lang="en-US" sz="2200" dirty="0" smtClean="0">
              <a:latin typeface="MAC C Times" pitchFamily="18" charset="0"/>
            </a:endParaRPr>
          </a:p>
          <a:p>
            <a:pPr algn="just"/>
            <a:r>
              <a:rPr lang="en-US" sz="2200" dirty="0" smtClean="0">
                <a:latin typeface="MAC C Times" pitchFamily="18" charset="0"/>
              </a:rPr>
              <a:t>-</a:t>
            </a:r>
            <a:r>
              <a:rPr lang="en-US" sz="2200" b="1" dirty="0" err="1" smtClean="0">
                <a:latin typeface="MAC C Times" pitchFamily="18" charset="0"/>
              </a:rPr>
              <a:t>Amonija~en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b="1" dirty="0" err="1" smtClean="0">
                <a:latin typeface="MAC C Times" pitchFamily="18" charset="0"/>
              </a:rPr>
              <a:t>pufer</a:t>
            </a:r>
            <a:r>
              <a:rPr lang="en-US" sz="2200" b="1" dirty="0" smtClean="0">
                <a:latin typeface="MAC C Times" pitchFamily="18" charset="0"/>
              </a:rPr>
              <a:t> </a:t>
            </a:r>
            <a:r>
              <a:rPr lang="en-US" sz="2200" dirty="0" smtClean="0">
                <a:latin typeface="MAC C Times" pitchFamily="18" charset="0"/>
              </a:rPr>
              <a:t>e </a:t>
            </a:r>
            <a:r>
              <a:rPr lang="en-US" sz="2200" dirty="0" err="1" smtClean="0">
                <a:latin typeface="MAC C Times" pitchFamily="18" charset="0"/>
              </a:rPr>
              <a:t>sostaven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amonijak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amonium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hlorid</a:t>
            </a:r>
            <a:r>
              <a:rPr lang="en-US" sz="2200" dirty="0" smtClean="0">
                <a:latin typeface="MAC C Times" pitchFamily="18" charset="0"/>
              </a:rPr>
              <a:t> (</a:t>
            </a:r>
            <a:r>
              <a:rPr lang="en-US" sz="2200" dirty="0" smtClean="0">
                <a:latin typeface="+mn-lt"/>
              </a:rPr>
              <a:t>NH</a:t>
            </a:r>
            <a:r>
              <a:rPr lang="en-US" sz="2200" baseline="-25000" dirty="0" smtClean="0">
                <a:latin typeface="+mn-lt"/>
              </a:rPr>
              <a:t>3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smtClean="0">
                <a:latin typeface="+mn-lt"/>
              </a:rPr>
              <a:t>NH4Cl</a:t>
            </a:r>
            <a:r>
              <a:rPr lang="en-US" sz="2200" dirty="0" smtClean="0">
                <a:latin typeface="MAC C Times" pitchFamily="18" charset="0"/>
              </a:rPr>
              <a:t>). </a:t>
            </a:r>
          </a:p>
          <a:p>
            <a:pPr algn="just"/>
            <a:endParaRPr lang="mk-MK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214290"/>
            <a:ext cx="82044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MAC C Times" pitchFamily="18" charset="0"/>
              </a:rPr>
              <a:t>Presmetuvawe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/>
              <a:t> pH </a:t>
            </a:r>
            <a:r>
              <a:rPr lang="en-US" dirty="0" err="1" smtClean="0">
                <a:latin typeface="MAC C Times" pitchFamily="18" charset="0"/>
              </a:rPr>
              <a:t>kaj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puferski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sistemi</a:t>
            </a:r>
            <a:endParaRPr lang="en-US" dirty="0" smtClean="0">
              <a:latin typeface="MAC C Times" pitchFamily="18" charset="0"/>
            </a:endParaRPr>
          </a:p>
          <a:p>
            <a:endParaRPr lang="en-US" sz="2100" dirty="0" smtClean="0"/>
          </a:p>
          <a:p>
            <a:r>
              <a:rPr lang="en-US" sz="2100" dirty="0" err="1" smtClean="0">
                <a:latin typeface="MAC C Times" pitchFamily="18" charset="0"/>
              </a:rPr>
              <a:t>Neka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vo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rastvor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imame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edna</a:t>
            </a:r>
            <a:r>
              <a:rPr lang="en-US" sz="2100" dirty="0" smtClean="0">
                <a:latin typeface="MAC C Times" pitchFamily="18" charset="0"/>
              </a:rPr>
              <a:t> SLABA </a:t>
            </a:r>
            <a:r>
              <a:rPr lang="en-US" sz="2100" dirty="0" err="1" smtClean="0">
                <a:latin typeface="MAC C Times" pitchFamily="18" charset="0"/>
              </a:rPr>
              <a:t>kiselina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od</a:t>
            </a:r>
            <a:r>
              <a:rPr lang="en-US" sz="2100" dirty="0" smtClean="0">
                <a:latin typeface="MAC C Times" pitchFamily="18" charset="0"/>
              </a:rPr>
              <a:t> op{t </a:t>
            </a:r>
            <a:r>
              <a:rPr lang="en-US" sz="2100" dirty="0" err="1" smtClean="0">
                <a:latin typeface="MAC C Times" pitchFamily="18" charset="0"/>
              </a:rPr>
              <a:t>vid</a:t>
            </a:r>
            <a:r>
              <a:rPr lang="en-US" sz="2100" dirty="0" smtClean="0">
                <a:latin typeface="MAC C Times" pitchFamily="18" charset="0"/>
              </a:rPr>
              <a:t>, </a:t>
            </a:r>
            <a:r>
              <a:rPr lang="en-US" sz="2100" dirty="0" smtClean="0"/>
              <a:t>HA, </a:t>
            </a:r>
          </a:p>
          <a:p>
            <a:r>
              <a:rPr lang="en-US" sz="2100" dirty="0" err="1" smtClean="0">
                <a:latin typeface="MAC C Times" pitchFamily="18" charset="0"/>
              </a:rPr>
              <a:t>i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konjugirana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baza</a:t>
            </a:r>
            <a:r>
              <a:rPr lang="en-US" sz="2100" dirty="0" smtClean="0">
                <a:latin typeface="MAC C Times" pitchFamily="18" charset="0"/>
              </a:rPr>
              <a:t> (</a:t>
            </a:r>
            <a:r>
              <a:rPr lang="en-US" sz="2100" dirty="0" err="1" smtClean="0">
                <a:latin typeface="MAC C Times" pitchFamily="18" charset="0"/>
              </a:rPr>
              <a:t>t.e</a:t>
            </a:r>
            <a:r>
              <a:rPr lang="en-US" sz="2100" dirty="0" smtClean="0">
                <a:latin typeface="MAC C Times" pitchFamily="18" charset="0"/>
              </a:rPr>
              <a:t>. sol) </a:t>
            </a:r>
            <a:r>
              <a:rPr lang="en-US" sz="2100" dirty="0" err="1" smtClean="0">
                <a:latin typeface="MAC C Times" pitchFamily="18" charset="0"/>
              </a:rPr>
              <a:t>na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taa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slaba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kiselina</a:t>
            </a:r>
            <a:r>
              <a:rPr lang="en-US" sz="2100" dirty="0" smtClean="0"/>
              <a:t>-A</a:t>
            </a:r>
            <a:r>
              <a:rPr lang="en-US" sz="2100" baseline="30000" dirty="0" smtClean="0"/>
              <a:t>-</a:t>
            </a:r>
            <a:r>
              <a:rPr lang="en-US" sz="2100" dirty="0" smtClean="0"/>
              <a:t>. </a:t>
            </a:r>
          </a:p>
          <a:p>
            <a:r>
              <a:rPr lang="en-US" sz="2100" dirty="0" smtClean="0">
                <a:latin typeface="MAC C Times" pitchFamily="18" charset="0"/>
              </a:rPr>
              <a:t>Koga </a:t>
            </a:r>
            <a:r>
              <a:rPr lang="en-US" sz="2100" dirty="0" err="1" smtClean="0">
                <a:latin typeface="MAC C Times" pitchFamily="18" charset="0"/>
              </a:rPr>
              <a:t>kiselinata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smtClean="0"/>
              <a:t>HA </a:t>
            </a:r>
            <a:r>
              <a:rPr lang="en-US" sz="2100" dirty="0" smtClean="0">
                <a:latin typeface="MAC C Times" pitchFamily="18" charset="0"/>
              </a:rPr>
              <a:t>}e </a:t>
            </a:r>
            <a:r>
              <a:rPr lang="en-US" sz="2100" dirty="0" err="1" smtClean="0">
                <a:latin typeface="MAC C Times" pitchFamily="18" charset="0"/>
              </a:rPr>
              <a:t>ja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rastvorime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vo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voda</a:t>
            </a:r>
            <a:r>
              <a:rPr lang="en-US" sz="2100" dirty="0" smtClean="0">
                <a:latin typeface="MAC C Times" pitchFamily="18" charset="0"/>
              </a:rPr>
              <a:t>, </a:t>
            </a:r>
            <a:r>
              <a:rPr lang="en-US" sz="2100" dirty="0" err="1" smtClean="0">
                <a:latin typeface="MAC C Times" pitchFamily="18" charset="0"/>
              </a:rPr>
              <a:t>vo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vodeniot</a:t>
            </a:r>
            <a:endParaRPr lang="en-US" sz="2100" dirty="0" smtClean="0">
              <a:latin typeface="MAC C Times" pitchFamily="18" charset="0"/>
            </a:endParaRPr>
          </a:p>
          <a:p>
            <a:r>
              <a:rPr lang="en-US" sz="2100" dirty="0" err="1" smtClean="0">
                <a:latin typeface="MAC C Times" pitchFamily="18" charset="0"/>
              </a:rPr>
              <a:t>rastvor</a:t>
            </a:r>
            <a:r>
              <a:rPr lang="en-US" sz="2100" dirty="0" smtClean="0">
                <a:latin typeface="MAC C Times" pitchFamily="18" charset="0"/>
              </a:rPr>
              <a:t>  }e </a:t>
            </a:r>
            <a:r>
              <a:rPr lang="en-US" sz="2100" dirty="0" err="1" smtClean="0">
                <a:latin typeface="MAC C Times" pitchFamily="18" charset="0"/>
              </a:rPr>
              <a:t>ja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imame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slednata</a:t>
            </a:r>
            <a:r>
              <a:rPr lang="en-US" sz="2100" dirty="0" smtClean="0">
                <a:latin typeface="MAC C Times" pitchFamily="18" charset="0"/>
              </a:rPr>
              <a:t> </a:t>
            </a:r>
            <a:r>
              <a:rPr lang="en-US" sz="2100" dirty="0" err="1" smtClean="0">
                <a:latin typeface="MAC C Times" pitchFamily="18" charset="0"/>
              </a:rPr>
              <a:t>ramnote`a</a:t>
            </a:r>
            <a:r>
              <a:rPr lang="en-US" sz="2100" dirty="0" smtClean="0">
                <a:latin typeface="MAC C Times" pitchFamily="18" charset="0"/>
              </a:rPr>
              <a:t>:</a:t>
            </a:r>
          </a:p>
          <a:p>
            <a:r>
              <a:rPr lang="en-US" sz="2100" dirty="0" smtClean="0"/>
              <a:t> </a:t>
            </a:r>
            <a:endParaRPr lang="mk-MK" sz="21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00477" y="2643182"/>
            <a:ext cx="25347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HA + H</a:t>
            </a:r>
            <a:r>
              <a:rPr kumimoji="0" lang="mk-MK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mk-MK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+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+ A</a:t>
            </a:r>
            <a:r>
              <a:rPr kumimoji="0" lang="mk-MK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−</a:t>
            </a:r>
            <a:r>
              <a:rPr kumimoji="0" lang="mk-M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</p:txBody>
      </p:sp>
      <p:pic>
        <p:nvPicPr>
          <p:cNvPr id="6" name="Picture 2" descr="is in equilibrium wi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486" y="2752721"/>
            <a:ext cx="285751" cy="24765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03233" y="3143248"/>
            <a:ext cx="75264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latin typeface="MAC C Times" pitchFamily="18" charset="0"/>
              </a:rPr>
              <a:t>Konstantata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ramnote`a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ovaa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reakcija</a:t>
            </a:r>
            <a:r>
              <a:rPr lang="en-US" sz="2200" dirty="0" smtClean="0">
                <a:latin typeface="MAC C Times" pitchFamily="18" charset="0"/>
              </a:rPr>
              <a:t>, e </a:t>
            </a:r>
            <a:r>
              <a:rPr lang="en-US" sz="2200" dirty="0" err="1" smtClean="0">
                <a:latin typeface="MAC C Times" pitchFamily="18" charset="0"/>
              </a:rPr>
              <a:t>vsu</a:t>
            </a:r>
            <a:r>
              <a:rPr lang="en-US" sz="2200" dirty="0" smtClean="0">
                <a:latin typeface="MAC C Times" pitchFamily="18" charset="0"/>
              </a:rPr>
              <a:t>{</a:t>
            </a:r>
            <a:r>
              <a:rPr lang="en-US" sz="2200" dirty="0" err="1" smtClean="0">
                <a:latin typeface="MAC C Times" pitchFamily="18" charset="0"/>
              </a:rPr>
              <a:t>nost</a:t>
            </a:r>
            <a:endParaRPr lang="en-US" sz="2200" dirty="0" smtClean="0">
              <a:latin typeface="MAC C Times" pitchFamily="18" charset="0"/>
            </a:endParaRPr>
          </a:p>
          <a:p>
            <a:r>
              <a:rPr lang="en-US" sz="2200" dirty="0" err="1" smtClean="0">
                <a:latin typeface="MAC C Times" pitchFamily="18" charset="0"/>
              </a:rPr>
              <a:t>Konstantata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disocijacija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kiselinata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smtClean="0"/>
              <a:t>Ka, </a:t>
            </a:r>
          </a:p>
          <a:p>
            <a:r>
              <a:rPr lang="en-US" sz="2200" dirty="0" smtClean="0">
                <a:latin typeface="MAC C Times" pitchFamily="18" charset="0"/>
              </a:rPr>
              <a:t>{to e </a:t>
            </a:r>
            <a:r>
              <a:rPr lang="en-US" sz="2200" dirty="0" err="1" smtClean="0">
                <a:latin typeface="MAC C Times" pitchFamily="18" charset="0"/>
              </a:rPr>
              <a:t>definirana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preku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sledniot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izraz</a:t>
            </a:r>
            <a:endParaRPr lang="mk-MK" sz="2200" dirty="0"/>
          </a:p>
        </p:txBody>
      </p:sp>
      <p:pic>
        <p:nvPicPr>
          <p:cNvPr id="108546" name="Picture 2" descr=" K\mathrm{_a = \frac{[H^+][A^-]}{[HA]}}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214818"/>
            <a:ext cx="1880711" cy="71438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143372" y="2285992"/>
            <a:ext cx="38331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MAC C Times" pitchFamily="18" charset="0"/>
              </a:rPr>
              <a:t>zabele</a:t>
            </a:r>
            <a:r>
              <a:rPr lang="en-US" sz="1800" dirty="0" smtClean="0">
                <a:solidFill>
                  <a:srgbClr val="FF0000"/>
                </a:solidFill>
                <a:latin typeface="MAC C Times" pitchFamily="18" charset="0"/>
              </a:rPr>
              <a:t>{ka,: </a:t>
            </a:r>
          </a:p>
          <a:p>
            <a:r>
              <a:rPr lang="en-US" sz="1800" dirty="0" err="1" smtClean="0">
                <a:solidFill>
                  <a:srgbClr val="FF0000"/>
                </a:solidFill>
                <a:latin typeface="MAC C Times" pitchFamily="18" charset="0"/>
              </a:rPr>
              <a:t>poradi</a:t>
            </a:r>
            <a:r>
              <a:rPr lang="en-US" sz="1800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MAC C Times" pitchFamily="18" charset="0"/>
              </a:rPr>
              <a:t>poednostavnost</a:t>
            </a:r>
            <a:r>
              <a:rPr lang="en-US" sz="1800" dirty="0" smtClean="0">
                <a:solidFill>
                  <a:srgbClr val="FF0000"/>
                </a:solidFill>
                <a:latin typeface="MAC C Times" pitchFamily="18" charset="0"/>
              </a:rPr>
              <a:t> pi{</a:t>
            </a:r>
            <a:r>
              <a:rPr lang="en-US" sz="1800" dirty="0" err="1" smtClean="0">
                <a:solidFill>
                  <a:srgbClr val="FF0000"/>
                </a:solidFill>
                <a:latin typeface="MAC C Times" pitchFamily="18" charset="0"/>
              </a:rPr>
              <a:t>uvame</a:t>
            </a:r>
            <a:r>
              <a:rPr lang="en-US" sz="1800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H</a:t>
            </a:r>
            <a:r>
              <a:rPr lang="en-US" sz="1800" baseline="30000" dirty="0" smtClean="0">
                <a:solidFill>
                  <a:srgbClr val="FF0000"/>
                </a:solidFill>
              </a:rPr>
              <a:t>+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MAC C Times" pitchFamily="18" charset="0"/>
              </a:rPr>
              <a:t>namesto</a:t>
            </a:r>
            <a:r>
              <a:rPr lang="en-US" sz="1800" dirty="0" smtClean="0">
                <a:solidFill>
                  <a:srgbClr val="FF0000"/>
                </a:solidFill>
                <a:latin typeface="MAC C Times" pitchFamily="18" charset="0"/>
              </a:rPr>
              <a:t> </a:t>
            </a:r>
            <a:r>
              <a:rPr lang="mk-MK" sz="1800" dirty="0" smtClean="0">
                <a:solidFill>
                  <a:srgbClr val="FF0000"/>
                </a:solidFill>
                <a:latin typeface="Arial" charset="0"/>
              </a:rPr>
              <a:t>H</a:t>
            </a:r>
            <a:r>
              <a:rPr lang="mk-MK" sz="1800" baseline="-30000" dirty="0" smtClean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mk-MK" sz="1800" dirty="0" smtClean="0">
                <a:solidFill>
                  <a:srgbClr val="FF0000"/>
                </a:solidFill>
                <a:latin typeface="Arial" charset="0"/>
              </a:rPr>
              <a:t>O</a:t>
            </a:r>
            <a:r>
              <a:rPr lang="mk-MK" sz="1800" baseline="30000" dirty="0" smtClean="0">
                <a:solidFill>
                  <a:srgbClr val="FF0000"/>
                </a:solidFill>
                <a:latin typeface="Arial" charset="0"/>
              </a:rPr>
              <a:t>+</a:t>
            </a:r>
            <a:r>
              <a:rPr lang="mk-MK" sz="18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)</a:t>
            </a:r>
            <a:endParaRPr lang="mk-MK" sz="1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4857760"/>
            <a:ext cx="8069838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MAC C Times" pitchFamily="18" charset="0"/>
              </a:rPr>
              <a:t>Sega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ovoj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izraz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nie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treba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da</a:t>
            </a:r>
            <a:r>
              <a:rPr lang="en-US" sz="2200" dirty="0" smtClean="0">
                <a:latin typeface="MAC C Times" pitchFamily="18" charset="0"/>
              </a:rPr>
              <a:t> go </a:t>
            </a:r>
            <a:r>
              <a:rPr lang="en-US" sz="2200" dirty="0" err="1" smtClean="0">
                <a:latin typeface="MAC C Times" pitchFamily="18" charset="0"/>
              </a:rPr>
              <a:t>izrazime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smtClean="0">
                <a:latin typeface="+mj-lt"/>
              </a:rPr>
              <a:t>[H</a:t>
            </a:r>
            <a:r>
              <a:rPr lang="en-US" sz="2200" baseline="30000" dirty="0" smtClean="0">
                <a:latin typeface="+mj-lt"/>
              </a:rPr>
              <a:t>+</a:t>
            </a:r>
            <a:r>
              <a:rPr lang="en-US" sz="2200" dirty="0" smtClean="0">
                <a:latin typeface="+mj-lt"/>
              </a:rPr>
              <a:t>], </a:t>
            </a:r>
            <a:r>
              <a:rPr lang="en-US" sz="2200" dirty="0" smtClean="0">
                <a:latin typeface="MAC C Times" pitchFamily="18" charset="0"/>
              </a:rPr>
              <a:t>so </a:t>
            </a:r>
            <a:r>
              <a:rPr lang="en-US" sz="2200" dirty="0" err="1" smtClean="0">
                <a:latin typeface="MAC C Times" pitchFamily="18" charset="0"/>
              </a:rPr>
              <a:t>cel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da</a:t>
            </a:r>
            <a:r>
              <a:rPr lang="en-US" sz="2200" dirty="0" smtClean="0">
                <a:latin typeface="MAC C Times" pitchFamily="18" charset="0"/>
              </a:rPr>
              <a:t> go</a:t>
            </a:r>
          </a:p>
          <a:p>
            <a:r>
              <a:rPr lang="en-US" sz="2200" dirty="0" err="1" smtClean="0">
                <a:latin typeface="MAC C Times" pitchFamily="18" charset="0"/>
              </a:rPr>
              <a:t>definirame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smtClean="0">
                <a:latin typeface="+mj-lt"/>
              </a:rPr>
              <a:t>pH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rastvorot</a:t>
            </a:r>
            <a:r>
              <a:rPr lang="en-US" sz="2200" dirty="0" smtClean="0">
                <a:latin typeface="MAC C Times" pitchFamily="18" charset="0"/>
              </a:rPr>
              <a:t>. Taka, }e </a:t>
            </a:r>
            <a:r>
              <a:rPr lang="en-US" sz="2200" dirty="0" err="1" smtClean="0">
                <a:latin typeface="MAC C Times" pitchFamily="18" charset="0"/>
              </a:rPr>
              <a:t>dobieme</a:t>
            </a:r>
            <a:r>
              <a:rPr lang="en-US" sz="2200" dirty="0" smtClean="0">
                <a:latin typeface="MAC C Times" pitchFamily="18" charset="0"/>
              </a:rPr>
              <a:t>:</a:t>
            </a:r>
          </a:p>
          <a:p>
            <a:r>
              <a:rPr lang="en-US" sz="2200" dirty="0" smtClean="0"/>
              <a:t>[H</a:t>
            </a:r>
            <a:r>
              <a:rPr lang="en-US" sz="2200" baseline="30000" dirty="0" smtClean="0"/>
              <a:t>+</a:t>
            </a:r>
            <a:r>
              <a:rPr lang="en-US" sz="2200" dirty="0" smtClean="0"/>
              <a:t>] = Ka [HA]/[A</a:t>
            </a:r>
            <a:r>
              <a:rPr lang="en-US" sz="2200" baseline="30000" dirty="0" smtClean="0"/>
              <a:t>-</a:t>
            </a:r>
            <a:r>
              <a:rPr lang="en-US" sz="2200" dirty="0" smtClean="0"/>
              <a:t>]. </a:t>
            </a:r>
          </a:p>
          <a:p>
            <a:r>
              <a:rPr lang="en-US" sz="2200" dirty="0" err="1" smtClean="0">
                <a:latin typeface="MAC C Times" pitchFamily="18" charset="0"/>
              </a:rPr>
              <a:t>Ako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izvr</a:t>
            </a:r>
            <a:r>
              <a:rPr lang="en-US" sz="2200" dirty="0" smtClean="0">
                <a:latin typeface="MAC C Times" pitchFamily="18" charset="0"/>
              </a:rPr>
              <a:t>{</a:t>
            </a:r>
            <a:r>
              <a:rPr lang="en-US" sz="2200" dirty="0" err="1" smtClean="0">
                <a:latin typeface="MAC C Times" pitchFamily="18" charset="0"/>
              </a:rPr>
              <a:t>ime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logaritmirawe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levo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od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desno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na</a:t>
            </a:r>
            <a:r>
              <a:rPr lang="en-US" sz="2200" dirty="0" smtClean="0">
                <a:latin typeface="MAC C Times" pitchFamily="18" charset="0"/>
              </a:rPr>
              <a:t> </a:t>
            </a:r>
          </a:p>
          <a:p>
            <a:r>
              <a:rPr lang="en-US" sz="2200" dirty="0" err="1" smtClean="0">
                <a:latin typeface="MAC C Times" pitchFamily="18" charset="0"/>
              </a:rPr>
              <a:t>ovoj</a:t>
            </a:r>
            <a:r>
              <a:rPr lang="en-US" sz="2200" dirty="0" smtClean="0">
                <a:latin typeface="MAC C Times" pitchFamily="18" charset="0"/>
              </a:rPr>
              <a:t> </a:t>
            </a:r>
            <a:r>
              <a:rPr lang="en-US" sz="2200" dirty="0" err="1" smtClean="0">
                <a:latin typeface="MAC C Times" pitchFamily="18" charset="0"/>
              </a:rPr>
              <a:t>izraz</a:t>
            </a:r>
            <a:r>
              <a:rPr lang="en-US" sz="2200" dirty="0" smtClean="0">
                <a:latin typeface="MAC C Times" pitchFamily="18" charset="0"/>
              </a:rPr>
              <a:t>,}e </a:t>
            </a:r>
            <a:r>
              <a:rPr lang="en-US" sz="2200" dirty="0" err="1" smtClean="0">
                <a:latin typeface="MAC C Times" pitchFamily="18" charset="0"/>
              </a:rPr>
              <a:t>dobieme</a:t>
            </a:r>
            <a:endParaRPr lang="en-US" sz="2200" dirty="0" smtClean="0">
              <a:latin typeface="MAC C Times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 descr="\mbox{pH=p}K\mathrm{_a+\log_{10}\frac{[A^-]}{[HA]}}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00042"/>
            <a:ext cx="4106924" cy="10001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43042" y="1571612"/>
            <a:ext cx="5856090" cy="132343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MAC C Times" pitchFamily="18" charset="0"/>
              </a:rPr>
              <a:t>Ova e </a:t>
            </a:r>
            <a:r>
              <a:rPr lang="en-US" sz="2000" dirty="0" err="1" smtClean="0">
                <a:latin typeface="MAC C Times" pitchFamily="18" charset="0"/>
              </a:rPr>
              <a:t>izrazot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za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presmetuvawe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smtClean="0">
                <a:latin typeface="+mj-lt"/>
              </a:rPr>
              <a:t>pH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puferi</a:t>
            </a:r>
            <a:endParaRPr lang="en-US" sz="2000" dirty="0" smtClean="0">
              <a:latin typeface="MAC C Times" pitchFamily="18" charset="0"/>
            </a:endParaRPr>
          </a:p>
          <a:p>
            <a:pPr algn="ctr"/>
            <a:r>
              <a:rPr lang="en-US" sz="2000" dirty="0" err="1" smtClean="0">
                <a:latin typeface="MAC C Times" pitchFamily="18" charset="0"/>
              </a:rPr>
              <a:t>sostaveni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od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slaba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kiselina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i</a:t>
            </a:r>
            <a:r>
              <a:rPr lang="en-US" sz="2000" dirty="0" smtClean="0">
                <a:latin typeface="MAC C Times" pitchFamily="18" charset="0"/>
              </a:rPr>
              <a:t> sol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</a:p>
          <a:p>
            <a:pPr algn="ctr"/>
            <a:r>
              <a:rPr lang="en-US" sz="2000" dirty="0" err="1" smtClean="0">
                <a:latin typeface="MAC C Times" pitchFamily="18" charset="0"/>
              </a:rPr>
              <a:t>konjugiranata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baza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taa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slaba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kiselina</a:t>
            </a:r>
            <a:r>
              <a:rPr lang="en-US" sz="2000" dirty="0" smtClean="0">
                <a:latin typeface="MAC C Times" pitchFamily="18" charset="0"/>
              </a:rPr>
              <a:t> </a:t>
            </a:r>
          </a:p>
          <a:p>
            <a:pPr algn="ctr"/>
            <a:endParaRPr lang="mk-MK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2786058"/>
            <a:ext cx="8547533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MAC C Times" pitchFamily="18" charset="0"/>
              </a:rPr>
              <a:t>Da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vidime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sega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eden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konkreten</a:t>
            </a:r>
            <a:r>
              <a:rPr lang="en-US" sz="2000" dirty="0" smtClean="0">
                <a:latin typeface="MAC C Times" pitchFamily="18" charset="0"/>
              </a:rPr>
              <a:t> primer </a:t>
            </a:r>
            <a:r>
              <a:rPr lang="en-US" sz="2000" dirty="0" err="1" smtClean="0">
                <a:latin typeface="MAC C Times" pitchFamily="18" charset="0"/>
              </a:rPr>
              <a:t>kako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izgleda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seto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toa</a:t>
            </a:r>
            <a:r>
              <a:rPr lang="en-US" sz="2000" dirty="0" smtClean="0">
                <a:latin typeface="MAC C Times" pitchFamily="18" charset="0"/>
              </a:rPr>
              <a:t>:</a:t>
            </a:r>
          </a:p>
          <a:p>
            <a:r>
              <a:rPr lang="en-US" sz="2000" dirty="0" err="1" smtClean="0">
                <a:latin typeface="MAC C Times" pitchFamily="18" charset="0"/>
              </a:rPr>
              <a:t>Neka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imame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puf</a:t>
            </a:r>
            <a:r>
              <a:rPr lang="en-US" sz="2000" i="1" dirty="0" err="1" smtClean="0">
                <a:latin typeface="MAC C Times" pitchFamily="18" charset="0"/>
              </a:rPr>
              <a:t>er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sostaven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od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ocetna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kiselina</a:t>
            </a:r>
            <a:r>
              <a:rPr lang="en-US" sz="2000" i="1" dirty="0" smtClean="0">
                <a:latin typeface="MAC C Times" pitchFamily="18" charset="0"/>
              </a:rPr>
              <a:t> (</a:t>
            </a:r>
            <a:r>
              <a:rPr lang="en-US" sz="2000" i="1" dirty="0" err="1" smtClean="0">
                <a:latin typeface="MAC C Times" pitchFamily="18" charset="0"/>
              </a:rPr>
              <a:t>slaba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kiselina</a:t>
            </a:r>
            <a:r>
              <a:rPr lang="en-US" sz="2000" i="1" dirty="0" smtClean="0">
                <a:latin typeface="MAC C Times" pitchFamily="18" charset="0"/>
              </a:rPr>
              <a:t>)</a:t>
            </a:r>
          </a:p>
          <a:p>
            <a:r>
              <a:rPr lang="en-US" sz="2000" i="1" dirty="0" err="1" smtClean="0">
                <a:latin typeface="MAC C Times" pitchFamily="18" charset="0"/>
              </a:rPr>
              <a:t>i</a:t>
            </a:r>
            <a:r>
              <a:rPr lang="en-US" sz="2000" i="1" dirty="0" smtClean="0">
                <a:latin typeface="MAC C Times" pitchFamily="18" charset="0"/>
              </a:rPr>
              <a:t> sol </a:t>
            </a:r>
            <a:r>
              <a:rPr lang="en-US" sz="2000" i="1" dirty="0" err="1" smtClean="0">
                <a:latin typeface="MAC C Times" pitchFamily="18" charset="0"/>
              </a:rPr>
              <a:t>na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kojugiranata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baza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na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ocetnata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kiselina</a:t>
            </a:r>
            <a:r>
              <a:rPr lang="en-US" sz="2000" i="1" dirty="0" smtClean="0">
                <a:latin typeface="MAC C Times" pitchFamily="18" charset="0"/>
              </a:rPr>
              <a:t> (</a:t>
            </a:r>
            <a:r>
              <a:rPr lang="en-US" sz="2000" i="1" dirty="0" err="1" smtClean="0">
                <a:latin typeface="MAC C Times" pitchFamily="18" charset="0"/>
              </a:rPr>
              <a:t>natrium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acetat</a:t>
            </a:r>
            <a:r>
              <a:rPr lang="en-US" sz="2000" i="1" dirty="0" smtClean="0">
                <a:latin typeface="MAC C Times" pitchFamily="18" charset="0"/>
              </a:rPr>
              <a:t>).</a:t>
            </a:r>
          </a:p>
          <a:p>
            <a:r>
              <a:rPr lang="en-US" sz="2000" dirty="0" smtClean="0"/>
              <a:t>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COOH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i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dirty="0" smtClean="0"/>
              <a:t>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COONa</a:t>
            </a:r>
            <a:endParaRPr lang="en-US" sz="2000" i="1" dirty="0" smtClean="0">
              <a:latin typeface="MAC C Times" pitchFamily="18" charset="0"/>
            </a:endParaRPr>
          </a:p>
          <a:p>
            <a:r>
              <a:rPr lang="en-US" sz="2000" i="1" dirty="0" smtClean="0">
                <a:latin typeface="MAC C Times" pitchFamily="18" charset="0"/>
              </a:rPr>
              <a:t>Vo </a:t>
            </a:r>
            <a:r>
              <a:rPr lang="en-US" sz="2000" i="1" dirty="0" err="1" smtClean="0">
                <a:latin typeface="MAC C Times" pitchFamily="18" charset="0"/>
              </a:rPr>
              <a:t>voden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rastvor</a:t>
            </a:r>
            <a:r>
              <a:rPr lang="en-US" sz="2000" i="1" dirty="0" smtClean="0">
                <a:latin typeface="MAC C Times" pitchFamily="18" charset="0"/>
              </a:rPr>
              <a:t>, </a:t>
            </a:r>
            <a:r>
              <a:rPr lang="en-US" sz="2000" i="1" dirty="0" err="1" smtClean="0">
                <a:latin typeface="MAC C Times" pitchFamily="18" charset="0"/>
              </a:rPr>
              <a:t>koga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gi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imame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ovie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dve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supstancii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prisutni</a:t>
            </a:r>
            <a:r>
              <a:rPr lang="en-US" sz="2000" i="1" dirty="0" smtClean="0">
                <a:latin typeface="MAC C Times" pitchFamily="18" charset="0"/>
              </a:rPr>
              <a:t>, </a:t>
            </a:r>
          </a:p>
          <a:p>
            <a:r>
              <a:rPr lang="en-US" sz="2000" i="1" dirty="0" smtClean="0">
                <a:latin typeface="MAC C Times" pitchFamily="18" charset="0"/>
              </a:rPr>
              <a:t>}e </a:t>
            </a:r>
            <a:r>
              <a:rPr lang="en-US" sz="2000" i="1" dirty="0" err="1" smtClean="0">
                <a:latin typeface="MAC C Times" pitchFamily="18" charset="0"/>
              </a:rPr>
              <a:t>postojat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slednite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ramnote`i</a:t>
            </a:r>
            <a:r>
              <a:rPr lang="en-US" sz="2000" i="1" dirty="0" smtClean="0">
                <a:latin typeface="MAC C Times" pitchFamily="18" charset="0"/>
              </a:rPr>
              <a:t>:</a:t>
            </a:r>
          </a:p>
          <a:p>
            <a:endParaRPr lang="en-US" sz="2000" dirty="0" smtClean="0">
              <a:latin typeface="MAC C Times" pitchFamily="18" charset="0"/>
            </a:endParaRPr>
          </a:p>
          <a:p>
            <a:endParaRPr lang="mk-MK" sz="2000" dirty="0"/>
          </a:p>
        </p:txBody>
      </p:sp>
      <p:sp>
        <p:nvSpPr>
          <p:cNvPr id="7" name="Rectangle 6"/>
          <p:cNvSpPr/>
          <p:nvPr/>
        </p:nvSpPr>
        <p:spPr>
          <a:xfrm>
            <a:off x="2214546" y="4643446"/>
            <a:ext cx="18020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  </a:t>
            </a:r>
            <a:endParaRPr lang="en-US" dirty="0" smtClean="0">
              <a:latin typeface="MAC C Times" pitchFamily="18" charset="0"/>
            </a:endParaRPr>
          </a:p>
          <a:p>
            <a:endParaRPr lang="en-US" dirty="0" err="1" smtClean="0">
              <a:latin typeface="MAC C Times" pitchFamily="18" charset="0"/>
            </a:endParaRPr>
          </a:p>
          <a:p>
            <a:r>
              <a:rPr lang="en-US" dirty="0" smtClean="0"/>
              <a:t> CH</a:t>
            </a:r>
            <a:r>
              <a:rPr lang="en-US" baseline="-25000" dirty="0" smtClean="0"/>
              <a:t>3</a:t>
            </a:r>
            <a:r>
              <a:rPr lang="en-US" dirty="0" smtClean="0"/>
              <a:t>COONa</a:t>
            </a:r>
            <a:endParaRPr lang="mk-MK" dirty="0"/>
          </a:p>
        </p:txBody>
      </p:sp>
      <p:pic>
        <p:nvPicPr>
          <p:cNvPr id="8" name="Picture 2" descr="is in equilibrium wit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786322"/>
            <a:ext cx="285751" cy="24765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143372" y="4572008"/>
            <a:ext cx="2100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</a:t>
            </a:r>
            <a:r>
              <a:rPr lang="en-US" baseline="30000" dirty="0" smtClean="0"/>
              <a:t>-</a:t>
            </a:r>
            <a:r>
              <a:rPr lang="en-US" dirty="0" smtClean="0"/>
              <a:t> + H</a:t>
            </a:r>
            <a:r>
              <a:rPr lang="en-US" baseline="30000" dirty="0" smtClean="0"/>
              <a:t>+</a:t>
            </a:r>
            <a:endParaRPr lang="mk-MK" baseline="30000" dirty="0"/>
          </a:p>
        </p:txBody>
      </p:sp>
      <p:sp>
        <p:nvSpPr>
          <p:cNvPr id="10" name="Rectangle 9"/>
          <p:cNvSpPr/>
          <p:nvPr/>
        </p:nvSpPr>
        <p:spPr>
          <a:xfrm>
            <a:off x="4214810" y="5286388"/>
            <a:ext cx="2236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</a:t>
            </a:r>
            <a:r>
              <a:rPr lang="en-US" baseline="30000" dirty="0" smtClean="0"/>
              <a:t>-</a:t>
            </a:r>
            <a:r>
              <a:rPr lang="en-US" dirty="0" smtClean="0"/>
              <a:t> + Na</a:t>
            </a:r>
            <a:r>
              <a:rPr lang="en-US" baseline="30000" dirty="0" smtClean="0"/>
              <a:t>+</a:t>
            </a:r>
            <a:endParaRPr lang="mk-MK" baseline="30000" dirty="0"/>
          </a:p>
        </p:txBody>
      </p:sp>
      <p:pic>
        <p:nvPicPr>
          <p:cNvPr id="11" name="Picture 2" descr="is in equilibrium wit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5500702"/>
            <a:ext cx="285751" cy="24765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000760" y="571480"/>
            <a:ext cx="26372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MAC C Times" pitchFamily="18" charset="0"/>
              </a:rPr>
              <a:t>kade</a:t>
            </a:r>
            <a:r>
              <a:rPr lang="en-US" dirty="0" smtClean="0"/>
              <a:t> pH = -log[H</a:t>
            </a:r>
            <a:r>
              <a:rPr lang="en-US" baseline="30000" dirty="0" smtClean="0"/>
              <a:t>+</a:t>
            </a:r>
            <a:r>
              <a:rPr lang="en-US" dirty="0" smtClean="0"/>
              <a:t>]</a:t>
            </a:r>
            <a:endParaRPr lang="mk-MK" dirty="0" smtClean="0"/>
          </a:p>
          <a:p>
            <a:r>
              <a:rPr lang="en-US" dirty="0" smtClean="0">
                <a:latin typeface="MAC C Times" pitchFamily="18" charset="0"/>
              </a:rPr>
              <a:t>a</a:t>
            </a:r>
            <a:r>
              <a:rPr lang="en-US" dirty="0" smtClean="0"/>
              <a:t> </a:t>
            </a:r>
            <a:r>
              <a:rPr lang="en-US" dirty="0" err="1" smtClean="0"/>
              <a:t>pKa</a:t>
            </a:r>
            <a:r>
              <a:rPr lang="en-US" dirty="0" smtClean="0"/>
              <a:t> = -log(Ka)</a:t>
            </a:r>
            <a:endParaRPr lang="mk-M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187463"/>
            <a:ext cx="78581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MAC C Times" pitchFamily="18" charset="0"/>
              </a:rPr>
              <a:t>Znaeme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deka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ocetnata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kiselina</a:t>
            </a:r>
            <a:r>
              <a:rPr lang="en-US" sz="2000" dirty="0" smtClean="0">
                <a:latin typeface="MAC C Times" pitchFamily="18" charset="0"/>
              </a:rPr>
              <a:t> e </a:t>
            </a:r>
            <a:r>
              <a:rPr lang="en-US" sz="2000" dirty="0" err="1" smtClean="0">
                <a:latin typeface="MAC C Times" pitchFamily="18" charset="0"/>
              </a:rPr>
              <a:t>mnogu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slaba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kiselina</a:t>
            </a:r>
            <a:r>
              <a:rPr lang="en-US" sz="2000" dirty="0" smtClean="0">
                <a:latin typeface="MAC C Times" pitchFamily="18" charset="0"/>
              </a:rPr>
              <a:t>, (</a:t>
            </a:r>
            <a:r>
              <a:rPr lang="en-US" sz="2000" dirty="0" err="1" smtClean="0">
                <a:latin typeface="MAC C Times" pitchFamily="18" charset="0"/>
              </a:rPr>
              <a:t>brojnata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vrednost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nejzinata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konstanta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disocijacija</a:t>
            </a:r>
            <a:r>
              <a:rPr lang="en-US" sz="2000" dirty="0" smtClean="0">
                <a:latin typeface="MAC C Times" pitchFamily="18" charset="0"/>
              </a:rPr>
              <a:t> e </a:t>
            </a:r>
            <a:r>
              <a:rPr lang="en-US" sz="2000" dirty="0" err="1" smtClean="0">
                <a:latin typeface="MAC C Times" pitchFamily="18" charset="0"/>
              </a:rPr>
              <a:t>mnogu</a:t>
            </a:r>
            <a:r>
              <a:rPr lang="en-US" sz="2000" dirty="0" smtClean="0">
                <a:latin typeface="MAC C Times" pitchFamily="18" charset="0"/>
              </a:rPr>
              <a:t> mala, </a:t>
            </a:r>
            <a:r>
              <a:rPr lang="en-US" sz="2000" dirty="0" err="1" smtClean="0">
                <a:latin typeface="MAC C Times" pitchFamily="18" charset="0"/>
              </a:rPr>
              <a:t>iznesuva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okolu</a:t>
            </a:r>
            <a:r>
              <a:rPr lang="en-US" sz="2000" dirty="0" smtClean="0">
                <a:latin typeface="MAC C Times" pitchFamily="18" charset="0"/>
              </a:rPr>
              <a:t> 10</a:t>
            </a:r>
            <a:r>
              <a:rPr lang="en-US" sz="2000" baseline="30000" dirty="0" smtClean="0">
                <a:latin typeface="MAC C Times" pitchFamily="18" charset="0"/>
              </a:rPr>
              <a:t>-5</a:t>
            </a:r>
            <a:r>
              <a:rPr lang="en-US" sz="2000" dirty="0" smtClean="0">
                <a:latin typeface="MAC C Times" pitchFamily="18" charset="0"/>
              </a:rPr>
              <a:t>). Toa </a:t>
            </a:r>
            <a:r>
              <a:rPr lang="en-US" sz="2000" dirty="0" err="1" smtClean="0">
                <a:latin typeface="MAC C Times" pitchFamily="18" charset="0"/>
              </a:rPr>
              <a:t>zna~i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deka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vodeniot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rastvor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ocetnata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kiselina</a:t>
            </a:r>
            <a:r>
              <a:rPr lang="en-US" sz="2000" dirty="0" smtClean="0">
                <a:latin typeface="MAC C Times" pitchFamily="18" charset="0"/>
              </a:rPr>
              <a:t> }e </a:t>
            </a:r>
            <a:r>
              <a:rPr lang="en-US" sz="2000" dirty="0" err="1" smtClean="0">
                <a:latin typeface="MAC C Times" pitchFamily="18" charset="0"/>
              </a:rPr>
              <a:t>disocira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mnogu</a:t>
            </a:r>
            <a:r>
              <a:rPr lang="en-US" sz="2000" dirty="0" smtClean="0">
                <a:latin typeface="MAC C Times" pitchFamily="18" charset="0"/>
              </a:rPr>
              <a:t> mala </a:t>
            </a:r>
            <a:r>
              <a:rPr lang="en-US" sz="2000" dirty="0" err="1" smtClean="0">
                <a:latin typeface="MAC C Times" pitchFamily="18" charset="0"/>
              </a:rPr>
              <a:t>koli~ina</a:t>
            </a:r>
            <a:r>
              <a:rPr lang="en-US" sz="2000" dirty="0" smtClean="0">
                <a:latin typeface="MAC C Times" pitchFamily="18" charset="0"/>
              </a:rPr>
              <a:t>, </a:t>
            </a:r>
            <a:r>
              <a:rPr lang="en-US" sz="2000" dirty="0" err="1" smtClean="0">
                <a:latin typeface="MAC C Times" pitchFamily="18" charset="0"/>
              </a:rPr>
              <a:t>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glavno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rastvorot</a:t>
            </a:r>
            <a:r>
              <a:rPr lang="en-US" sz="2000" dirty="0" smtClean="0">
                <a:latin typeface="MAC C Times" pitchFamily="18" charset="0"/>
              </a:rPr>
              <a:t> }e </a:t>
            </a:r>
            <a:r>
              <a:rPr lang="en-US" sz="2000" dirty="0" err="1" smtClean="0">
                <a:latin typeface="MAC C Times" pitchFamily="18" charset="0"/>
              </a:rPr>
              <a:t>postoi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vo</a:t>
            </a:r>
            <a:r>
              <a:rPr lang="en-US" sz="2000" dirty="0" smtClean="0">
                <a:latin typeface="MAC C Times" pitchFamily="18" charset="0"/>
              </a:rPr>
              <a:t> forma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nedisocirani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molekuli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ocetna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kiselina</a:t>
            </a:r>
            <a:r>
              <a:rPr lang="en-US" sz="2000" dirty="0" smtClean="0">
                <a:latin typeface="MAC C Times" pitchFamily="18" charset="0"/>
              </a:rPr>
              <a:t>. Toa </a:t>
            </a:r>
            <a:r>
              <a:rPr lang="en-US" sz="2000" dirty="0" err="1" smtClean="0">
                <a:latin typeface="MAC C Times" pitchFamily="18" charset="0"/>
              </a:rPr>
              <a:t>implicira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deka</a:t>
            </a:r>
            <a:r>
              <a:rPr lang="en-US" sz="2000" dirty="0" smtClean="0">
                <a:latin typeface="MAC C Times" pitchFamily="18" charset="0"/>
              </a:rPr>
              <a:t>, </a:t>
            </a:r>
            <a:r>
              <a:rPr lang="en-US" sz="2000" dirty="0" err="1" smtClean="0">
                <a:latin typeface="MAC C Times" pitchFamily="18" charset="0"/>
              </a:rPr>
              <a:t>ramnote`ata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reakcija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disocijacija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ocetna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kiselina</a:t>
            </a:r>
            <a:r>
              <a:rPr lang="en-US" sz="2000" dirty="0" smtClean="0">
                <a:latin typeface="MAC C Times" pitchFamily="18" charset="0"/>
              </a:rPr>
              <a:t> }e bide </a:t>
            </a:r>
            <a:r>
              <a:rPr lang="en-US" sz="2000" dirty="0" err="1" smtClean="0">
                <a:latin typeface="MAC C Times" pitchFamily="18" charset="0"/>
              </a:rPr>
              <a:t>favorizirana</a:t>
            </a:r>
            <a:r>
              <a:rPr lang="en-US" sz="2000" dirty="0" smtClean="0">
                <a:latin typeface="MAC C Times" pitchFamily="18" charset="0"/>
              </a:rPr>
              <a:t> (</a:t>
            </a:r>
            <a:r>
              <a:rPr lang="en-US" sz="2000" dirty="0" err="1" smtClean="0">
                <a:latin typeface="MAC C Times" pitchFamily="18" charset="0"/>
              </a:rPr>
              <a:t>pomestena</a:t>
            </a:r>
            <a:r>
              <a:rPr lang="en-US" sz="2000" dirty="0" smtClean="0">
                <a:latin typeface="MAC C Times" pitchFamily="18" charset="0"/>
              </a:rPr>
              <a:t>)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levo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1800" dirty="0" smtClean="0">
                <a:latin typeface="MAC C Times" pitchFamily="18" charset="0"/>
              </a:rPr>
              <a:t>(</a:t>
            </a:r>
            <a:r>
              <a:rPr lang="en-US" sz="1800" b="1" i="1" dirty="0" err="1" smtClean="0">
                <a:latin typeface="MAC C Times" pitchFamily="18" charset="0"/>
              </a:rPr>
              <a:t>vnimavaj</a:t>
            </a:r>
            <a:r>
              <a:rPr lang="en-US" sz="1800" b="1" i="1" dirty="0" smtClean="0">
                <a:latin typeface="MAC C Times" pitchFamily="18" charset="0"/>
              </a:rPr>
              <a:t> </a:t>
            </a:r>
            <a:r>
              <a:rPr lang="en-US" sz="1800" b="1" i="1" dirty="0" err="1" smtClean="0">
                <a:latin typeface="MAC C Times" pitchFamily="18" charset="0"/>
              </a:rPr>
              <a:t>na</a:t>
            </a:r>
            <a:r>
              <a:rPr lang="en-US" sz="1800" b="1" i="1" dirty="0" smtClean="0">
                <a:latin typeface="MAC C Times" pitchFamily="18" charset="0"/>
              </a:rPr>
              <a:t> </a:t>
            </a:r>
            <a:r>
              <a:rPr lang="en-US" sz="1800" b="1" i="1" dirty="0" err="1" smtClean="0">
                <a:latin typeface="MAC C Times" pitchFamily="18" charset="0"/>
              </a:rPr>
              <a:t>goleminata</a:t>
            </a:r>
            <a:r>
              <a:rPr lang="en-US" sz="1800" b="1" i="1" dirty="0" smtClean="0">
                <a:latin typeface="MAC C Times" pitchFamily="18" charset="0"/>
              </a:rPr>
              <a:t> </a:t>
            </a:r>
            <a:r>
              <a:rPr lang="en-US" sz="1800" b="1" i="1" dirty="0" err="1" smtClean="0">
                <a:latin typeface="MAC C Times" pitchFamily="18" charset="0"/>
              </a:rPr>
              <a:t>na</a:t>
            </a:r>
            <a:r>
              <a:rPr lang="en-US" sz="1800" b="1" i="1" dirty="0" smtClean="0">
                <a:latin typeface="MAC C Times" pitchFamily="18" charset="0"/>
              </a:rPr>
              <a:t> </a:t>
            </a:r>
            <a:r>
              <a:rPr lang="en-US" sz="1800" b="1" i="1" dirty="0" err="1" smtClean="0">
                <a:latin typeface="MAC C Times" pitchFamily="18" charset="0"/>
              </a:rPr>
              <a:t>strelkite</a:t>
            </a:r>
            <a:r>
              <a:rPr lang="en-US" sz="1800" b="1" i="1" dirty="0" smtClean="0">
                <a:latin typeface="MAC C Times" pitchFamily="18" charset="0"/>
              </a:rPr>
              <a:t> </a:t>
            </a:r>
            <a:r>
              <a:rPr lang="en-US" sz="1800" b="1" i="1" dirty="0" err="1" smtClean="0">
                <a:latin typeface="MAC C Times" pitchFamily="18" charset="0"/>
              </a:rPr>
              <a:t>vo</a:t>
            </a:r>
            <a:r>
              <a:rPr lang="en-US" sz="1800" b="1" i="1" dirty="0" smtClean="0">
                <a:latin typeface="MAC C Times" pitchFamily="18" charset="0"/>
              </a:rPr>
              <a:t> </a:t>
            </a:r>
            <a:r>
              <a:rPr lang="en-US" sz="1800" b="1" i="1" dirty="0" err="1" smtClean="0">
                <a:latin typeface="MAC C Times" pitchFamily="18" charset="0"/>
              </a:rPr>
              <a:t>slednata</a:t>
            </a:r>
            <a:r>
              <a:rPr lang="en-US" sz="1800" b="1" i="1" dirty="0" smtClean="0">
                <a:latin typeface="MAC C Times" pitchFamily="18" charset="0"/>
              </a:rPr>
              <a:t> </a:t>
            </a:r>
            <a:r>
              <a:rPr lang="en-US" sz="1800" b="1" i="1" dirty="0" err="1" smtClean="0">
                <a:latin typeface="MAC C Times" pitchFamily="18" charset="0"/>
              </a:rPr>
              <a:t>ramnote`na</a:t>
            </a:r>
            <a:r>
              <a:rPr lang="en-US" sz="1800" b="1" i="1" dirty="0" smtClean="0">
                <a:latin typeface="MAC C Times" pitchFamily="18" charset="0"/>
              </a:rPr>
              <a:t> </a:t>
            </a:r>
            <a:r>
              <a:rPr lang="en-US" sz="1800" b="1" i="1" dirty="0" err="1" smtClean="0">
                <a:latin typeface="MAC C Times" pitchFamily="18" charset="0"/>
              </a:rPr>
              <a:t>reakcija</a:t>
            </a:r>
            <a:r>
              <a:rPr lang="en-US" sz="1800" dirty="0" smtClean="0">
                <a:latin typeface="MAC C Times" pitchFamily="18" charset="0"/>
              </a:rPr>
              <a:t>!)  </a:t>
            </a:r>
          </a:p>
          <a:p>
            <a:pPr algn="just"/>
            <a:endParaRPr lang="mk-MK" sz="2000" dirty="0"/>
          </a:p>
        </p:txBody>
      </p:sp>
      <p:sp>
        <p:nvSpPr>
          <p:cNvPr id="5" name="Rectangle 4"/>
          <p:cNvSpPr/>
          <p:nvPr/>
        </p:nvSpPr>
        <p:spPr>
          <a:xfrm>
            <a:off x="2643174" y="2895897"/>
            <a:ext cx="1588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</a:t>
            </a:r>
            <a:endParaRPr lang="mk-MK" dirty="0"/>
          </a:p>
        </p:txBody>
      </p:sp>
      <p:sp>
        <p:nvSpPr>
          <p:cNvPr id="6" name="Rectangle 5"/>
          <p:cNvSpPr/>
          <p:nvPr/>
        </p:nvSpPr>
        <p:spPr>
          <a:xfrm>
            <a:off x="5114951" y="2928934"/>
            <a:ext cx="2100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</a:t>
            </a:r>
            <a:r>
              <a:rPr lang="en-US" baseline="30000" dirty="0" smtClean="0"/>
              <a:t>-</a:t>
            </a:r>
            <a:r>
              <a:rPr lang="en-US" dirty="0" smtClean="0"/>
              <a:t> + H</a:t>
            </a:r>
            <a:r>
              <a:rPr lang="en-US" baseline="30000" dirty="0" smtClean="0"/>
              <a:t>+</a:t>
            </a:r>
            <a:endParaRPr lang="mk-MK" baseline="300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929190" y="3071810"/>
            <a:ext cx="14287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10800000" flipV="1">
            <a:off x="4143373" y="3126729"/>
            <a:ext cx="971579" cy="165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928662" y="3357562"/>
            <a:ext cx="785818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MAC C Times" pitchFamily="18" charset="0"/>
              </a:rPr>
              <a:t>Ovoj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podatok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ka`uva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deka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ramnote`nata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koncentracija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ocetnata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kiselina</a:t>
            </a:r>
            <a:r>
              <a:rPr lang="en-US" sz="2000" dirty="0" smtClean="0">
                <a:latin typeface="MAC C Times" pitchFamily="18" charset="0"/>
              </a:rPr>
              <a:t>, </a:t>
            </a:r>
            <a:r>
              <a:rPr lang="en-US" sz="2000" dirty="0" err="1" smtClean="0">
                <a:latin typeface="MAC C Times" pitchFamily="18" charset="0"/>
              </a:rPr>
              <a:t>vsu</a:t>
            </a:r>
            <a:r>
              <a:rPr lang="en-US" sz="2000" dirty="0" smtClean="0">
                <a:latin typeface="MAC C Times" pitchFamily="18" charset="0"/>
              </a:rPr>
              <a:t>{</a:t>
            </a:r>
            <a:r>
              <a:rPr lang="en-US" sz="2000" dirty="0" err="1" smtClean="0">
                <a:latin typeface="MAC C Times" pitchFamily="18" charset="0"/>
              </a:rPr>
              <a:t>nost</a:t>
            </a:r>
            <a:r>
              <a:rPr lang="en-US" sz="2000" dirty="0" smtClean="0">
                <a:latin typeface="MAC C Times" pitchFamily="18" charset="0"/>
              </a:rPr>
              <a:t> }e bide </a:t>
            </a:r>
            <a:r>
              <a:rPr lang="en-US" sz="2000" dirty="0" err="1" smtClean="0">
                <a:latin typeface="MAC C Times" pitchFamily="18" charset="0"/>
              </a:rPr>
              <a:t>ednakva</a:t>
            </a:r>
            <a:r>
              <a:rPr lang="en-US" sz="2000" dirty="0" smtClean="0">
                <a:latin typeface="MAC C Times" pitchFamily="18" charset="0"/>
              </a:rPr>
              <a:t> so </a:t>
            </a:r>
            <a:r>
              <a:rPr lang="en-US" sz="2000" dirty="0" err="1" smtClean="0">
                <a:latin typeface="MAC C Times" pitchFamily="18" charset="0"/>
              </a:rPr>
              <a:t>nejzinata</a:t>
            </a:r>
            <a:r>
              <a:rPr lang="en-US" sz="2000" dirty="0" smtClean="0">
                <a:latin typeface="MAC C Times" pitchFamily="18" charset="0"/>
              </a:rPr>
              <a:t> </a:t>
            </a:r>
          </a:p>
          <a:p>
            <a:pPr algn="just"/>
            <a:r>
              <a:rPr lang="en-US" sz="2000" dirty="0" err="1" smtClean="0">
                <a:latin typeface="MAC C Times" pitchFamily="18" charset="0"/>
              </a:rPr>
              <a:t>po~etna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koncentracija</a:t>
            </a:r>
            <a:r>
              <a:rPr lang="en-US" sz="2000" dirty="0" smtClean="0">
                <a:latin typeface="MAC C Times" pitchFamily="18" charset="0"/>
              </a:rPr>
              <a:t>, </a:t>
            </a:r>
            <a:r>
              <a:rPr lang="en-US" sz="2000" dirty="0" err="1" smtClean="0">
                <a:latin typeface="MAC C Times" pitchFamily="18" charset="0"/>
              </a:rPr>
              <a:t>bidej</a:t>
            </a:r>
            <a:r>
              <a:rPr lang="en-US" sz="2000" dirty="0" smtClean="0">
                <a:latin typeface="MAC C Times" pitchFamily="18" charset="0"/>
              </a:rPr>
              <a:t>}</a:t>
            </a:r>
            <a:r>
              <a:rPr lang="en-US" sz="2000" dirty="0" err="1" smtClean="0">
                <a:latin typeface="MAC C Times" pitchFamily="18" charset="0"/>
              </a:rPr>
              <a:t>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taa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mnoooogu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malku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disocirala</a:t>
            </a:r>
            <a:r>
              <a:rPr lang="en-US" sz="2000" dirty="0" smtClean="0">
                <a:latin typeface="MAC C Times" pitchFamily="18" charset="0"/>
              </a:rPr>
              <a:t>.</a:t>
            </a:r>
          </a:p>
          <a:p>
            <a:pPr algn="just"/>
            <a:endParaRPr lang="en-US" sz="2000" dirty="0" smtClean="0">
              <a:latin typeface="MAC C Times" pitchFamily="18" charset="0"/>
            </a:endParaRPr>
          </a:p>
          <a:p>
            <a:pPr algn="just"/>
            <a:r>
              <a:rPr lang="en-US" sz="1800" dirty="0" err="1" smtClean="0">
                <a:latin typeface="MAC C Times" pitchFamily="18" charset="0"/>
              </a:rPr>
              <a:t>Od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druga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strana</a:t>
            </a:r>
            <a:r>
              <a:rPr lang="en-US" sz="1800" dirty="0" smtClean="0">
                <a:latin typeface="MAC C Times" pitchFamily="18" charset="0"/>
              </a:rPr>
              <a:t>, site soli se </a:t>
            </a:r>
            <a:r>
              <a:rPr lang="en-US" sz="1800" dirty="0" err="1" smtClean="0">
                <a:latin typeface="MAC C Times" pitchFamily="18" charset="0"/>
              </a:rPr>
              <a:t>jaki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elektroliti</a:t>
            </a:r>
            <a:r>
              <a:rPr lang="en-US" sz="1800" dirty="0" smtClean="0">
                <a:latin typeface="MAC C Times" pitchFamily="18" charset="0"/>
              </a:rPr>
              <a:t>, pa </a:t>
            </a:r>
            <a:r>
              <a:rPr lang="en-US" sz="1800" dirty="0" err="1" smtClean="0">
                <a:latin typeface="MAC C Times" pitchFamily="18" charset="0"/>
              </a:rPr>
              <a:t>koga</a:t>
            </a:r>
            <a:r>
              <a:rPr lang="en-US" sz="1800" dirty="0" smtClean="0">
                <a:latin typeface="MAC C Times" pitchFamily="18" charset="0"/>
              </a:rPr>
              <a:t> }e </a:t>
            </a:r>
            <a:r>
              <a:rPr lang="en-US" sz="1800" dirty="0" err="1" smtClean="0">
                <a:latin typeface="MAC C Times" pitchFamily="18" charset="0"/>
              </a:rPr>
              <a:t>rastvorime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natrium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acetat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vo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voda</a:t>
            </a:r>
            <a:r>
              <a:rPr lang="en-US" sz="1800" dirty="0" smtClean="0">
                <a:latin typeface="MAC C Times" pitchFamily="18" charset="0"/>
              </a:rPr>
              <a:t>, </a:t>
            </a:r>
            <a:r>
              <a:rPr lang="en-US" sz="1800" dirty="0" err="1" smtClean="0">
                <a:latin typeface="MAC C Times" pitchFamily="18" charset="0"/>
              </a:rPr>
              <a:t>toj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potpolno</a:t>
            </a:r>
            <a:r>
              <a:rPr lang="en-US" sz="1800" dirty="0" smtClean="0">
                <a:latin typeface="MAC C Times" pitchFamily="18" charset="0"/>
              </a:rPr>
              <a:t> }e </a:t>
            </a:r>
            <a:r>
              <a:rPr lang="en-US" sz="1800" dirty="0" err="1" smtClean="0">
                <a:latin typeface="MAC C Times" pitchFamily="18" charset="0"/>
              </a:rPr>
              <a:t>disocira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i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vo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voden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rastvor</a:t>
            </a:r>
            <a:r>
              <a:rPr lang="en-US" sz="1800" dirty="0" smtClean="0">
                <a:latin typeface="MAC C Times" pitchFamily="18" charset="0"/>
              </a:rPr>
              <a:t> }e </a:t>
            </a:r>
            <a:r>
              <a:rPr lang="en-US" sz="1800" dirty="0" err="1" smtClean="0">
                <a:latin typeface="MAC C Times" pitchFamily="18" charset="0"/>
              </a:rPr>
              <a:t>postojat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samo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acetatni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joni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i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smtClean="0">
                <a:latin typeface="+mj-lt"/>
              </a:rPr>
              <a:t>Na</a:t>
            </a:r>
            <a:r>
              <a:rPr lang="en-US" sz="1800" baseline="30000" dirty="0" smtClean="0">
                <a:latin typeface="MAC C Times" pitchFamily="18" charset="0"/>
              </a:rPr>
              <a:t>+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katjoni</a:t>
            </a:r>
            <a:r>
              <a:rPr lang="en-US" sz="1800" dirty="0" smtClean="0">
                <a:latin typeface="MAC C Times" pitchFamily="18" charset="0"/>
              </a:rPr>
              <a:t>. Toa </a:t>
            </a:r>
            <a:r>
              <a:rPr lang="en-US" sz="1800" dirty="0" err="1" smtClean="0">
                <a:latin typeface="MAC C Times" pitchFamily="18" charset="0"/>
              </a:rPr>
              <a:t>zna~i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deka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ramnote`nata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koncentracija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na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konjugiranata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baza</a:t>
            </a:r>
            <a:r>
              <a:rPr lang="en-US" sz="1800" dirty="0" smtClean="0">
                <a:latin typeface="MAC C Times" pitchFamily="18" charset="0"/>
              </a:rPr>
              <a:t> (</a:t>
            </a:r>
            <a:r>
              <a:rPr lang="en-US" sz="1800" dirty="0" smtClean="0"/>
              <a:t>CH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COO</a:t>
            </a:r>
            <a:r>
              <a:rPr lang="en-US" sz="1800" baseline="30000" dirty="0" smtClean="0"/>
              <a:t>-</a:t>
            </a:r>
            <a:r>
              <a:rPr lang="en-US" sz="1800" dirty="0" smtClean="0"/>
              <a:t> </a:t>
            </a:r>
            <a:r>
              <a:rPr lang="en-US" sz="1800" dirty="0" smtClean="0">
                <a:latin typeface="MAC C Times" pitchFamily="18" charset="0"/>
              </a:rPr>
              <a:t>-) }e bide </a:t>
            </a:r>
            <a:r>
              <a:rPr lang="en-US" sz="1800" dirty="0" err="1" smtClean="0">
                <a:latin typeface="MAC C Times" pitchFamily="18" charset="0"/>
              </a:rPr>
              <a:t>ednakva</a:t>
            </a:r>
            <a:r>
              <a:rPr lang="en-US" sz="1800" dirty="0" smtClean="0">
                <a:latin typeface="MAC C Times" pitchFamily="18" charset="0"/>
              </a:rPr>
              <a:t> so </a:t>
            </a:r>
            <a:r>
              <a:rPr lang="en-US" sz="1800" dirty="0" err="1" smtClean="0">
                <a:latin typeface="MAC C Times" pitchFamily="18" charset="0"/>
              </a:rPr>
              <a:t>po~etnata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koncentracija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na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solta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smtClean="0"/>
              <a:t>CH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COONa</a:t>
            </a:r>
            <a:endParaRPr lang="mk-MK" sz="1800" dirty="0" smtClean="0"/>
          </a:p>
          <a:p>
            <a:pPr algn="just"/>
            <a:endParaRPr lang="en-US" sz="1800" dirty="0" smtClean="0">
              <a:latin typeface="MAC C Times" pitchFamily="18" charset="0"/>
            </a:endParaRPr>
          </a:p>
          <a:p>
            <a:pPr algn="just"/>
            <a:endParaRPr lang="mk-MK" sz="2000" dirty="0"/>
          </a:p>
        </p:txBody>
      </p:sp>
      <p:sp>
        <p:nvSpPr>
          <p:cNvPr id="14" name="Rectangle 13"/>
          <p:cNvSpPr/>
          <p:nvPr/>
        </p:nvSpPr>
        <p:spPr>
          <a:xfrm>
            <a:off x="2571736" y="6072206"/>
            <a:ext cx="1725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COONa</a:t>
            </a:r>
            <a:endParaRPr lang="mk-MK" dirty="0"/>
          </a:p>
        </p:txBody>
      </p:sp>
      <p:sp>
        <p:nvSpPr>
          <p:cNvPr id="15" name="Rectangle 14"/>
          <p:cNvSpPr/>
          <p:nvPr/>
        </p:nvSpPr>
        <p:spPr>
          <a:xfrm>
            <a:off x="5000628" y="6072206"/>
            <a:ext cx="2236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</a:t>
            </a:r>
            <a:r>
              <a:rPr lang="en-US" baseline="30000" dirty="0" smtClean="0"/>
              <a:t>-</a:t>
            </a:r>
            <a:r>
              <a:rPr lang="en-US" dirty="0" smtClean="0"/>
              <a:t> + Na</a:t>
            </a:r>
            <a:r>
              <a:rPr lang="en-US" baseline="30000" dirty="0" smtClean="0"/>
              <a:t>+</a:t>
            </a:r>
            <a:endParaRPr lang="mk-MK" baseline="300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4214810" y="6317969"/>
            <a:ext cx="64294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mbox{pH=p}K\mathrm{_a+\log_{10}\frac{[A^-]}{[HA]}}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4430" y="1500175"/>
            <a:ext cx="3857652" cy="9394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4232" y="285728"/>
            <a:ext cx="78581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err="1" smtClean="0">
                <a:latin typeface="MAC C Times" pitchFamily="18" charset="0"/>
              </a:rPr>
              <a:t>Ako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sega</a:t>
            </a:r>
            <a:r>
              <a:rPr lang="en-US" sz="1800" dirty="0" smtClean="0">
                <a:latin typeface="MAC C Times" pitchFamily="18" charset="0"/>
              </a:rPr>
              <a:t> se </a:t>
            </a:r>
            <a:r>
              <a:rPr lang="en-US" sz="1800" dirty="0" err="1" smtClean="0">
                <a:latin typeface="MAC C Times" pitchFamily="18" charset="0"/>
              </a:rPr>
              <a:t>vratime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na</a:t>
            </a:r>
            <a:r>
              <a:rPr lang="en-US" sz="1800" dirty="0" smtClean="0">
                <a:latin typeface="MAC C Times" pitchFamily="18" charset="0"/>
              </a:rPr>
              <a:t> op{</a:t>
            </a:r>
            <a:r>
              <a:rPr lang="en-US" sz="1800" dirty="0" err="1" smtClean="0">
                <a:latin typeface="MAC C Times" pitchFamily="18" charset="0"/>
              </a:rPr>
              <a:t>tiot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izraz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za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smtClean="0">
                <a:latin typeface="+mj-lt"/>
              </a:rPr>
              <a:t>pH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na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pufer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sostaven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od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slaba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kiselina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i</a:t>
            </a:r>
            <a:r>
              <a:rPr lang="en-US" sz="1800" dirty="0" smtClean="0">
                <a:latin typeface="MAC C Times" pitchFamily="18" charset="0"/>
              </a:rPr>
              <a:t> sol </a:t>
            </a:r>
            <a:r>
              <a:rPr lang="en-US" sz="1800" dirty="0" err="1" smtClean="0">
                <a:latin typeface="MAC C Times" pitchFamily="18" charset="0"/>
              </a:rPr>
              <a:t>na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nejzina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konjugirana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baza</a:t>
            </a:r>
            <a:r>
              <a:rPr lang="en-US" sz="1800" dirty="0" smtClean="0">
                <a:latin typeface="MAC C Times" pitchFamily="18" charset="0"/>
              </a:rPr>
              <a:t>, </a:t>
            </a:r>
            <a:r>
              <a:rPr lang="en-US" sz="1800" dirty="0" err="1" smtClean="0">
                <a:latin typeface="MAC C Times" pitchFamily="18" charset="0"/>
              </a:rPr>
              <a:t>i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toj</a:t>
            </a:r>
            <a:r>
              <a:rPr lang="en-US" sz="1800" dirty="0" smtClean="0">
                <a:latin typeface="MAC C Times" pitchFamily="18" charset="0"/>
              </a:rPr>
              <a:t> op{t </a:t>
            </a:r>
            <a:r>
              <a:rPr lang="en-US" sz="1800" dirty="0" err="1" smtClean="0">
                <a:latin typeface="MAC C Times" pitchFamily="18" charset="0"/>
              </a:rPr>
              <a:t>izraz</a:t>
            </a:r>
            <a:r>
              <a:rPr lang="en-US" sz="1800" dirty="0" smtClean="0">
                <a:latin typeface="MAC C Times" pitchFamily="18" charset="0"/>
              </a:rPr>
              <a:t> go </a:t>
            </a:r>
            <a:r>
              <a:rPr lang="en-US" sz="1800" dirty="0" err="1" smtClean="0">
                <a:latin typeface="MAC C Times" pitchFamily="18" charset="0"/>
              </a:rPr>
              <a:t>primenime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na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na</a:t>
            </a:r>
            <a:r>
              <a:rPr lang="en-US" sz="1800" dirty="0" smtClean="0">
                <a:latin typeface="MAC C Times" pitchFamily="18" charset="0"/>
              </a:rPr>
              <a:t>{</a:t>
            </a:r>
            <a:r>
              <a:rPr lang="en-US" sz="1800" dirty="0" err="1" smtClean="0">
                <a:latin typeface="MAC C Times" pitchFamily="18" charset="0"/>
              </a:rPr>
              <a:t>iot</a:t>
            </a:r>
            <a:r>
              <a:rPr lang="en-US" sz="1800" dirty="0" smtClean="0">
                <a:latin typeface="MAC C Times" pitchFamily="18" charset="0"/>
              </a:rPr>
              <a:t> primer so </a:t>
            </a:r>
            <a:r>
              <a:rPr lang="en-US" sz="1800" dirty="0" err="1" smtClean="0">
                <a:latin typeface="MAC C Times" pitchFamily="18" charset="0"/>
              </a:rPr>
              <a:t>ocetnata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kiselina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i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natrium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acetat</a:t>
            </a:r>
            <a:r>
              <a:rPr lang="en-US" sz="1800" dirty="0" smtClean="0">
                <a:latin typeface="MAC C Times" pitchFamily="18" charset="0"/>
              </a:rPr>
              <a:t>, </a:t>
            </a:r>
          </a:p>
          <a:p>
            <a:pPr algn="just"/>
            <a:r>
              <a:rPr lang="en-US" sz="1800" dirty="0" smtClean="0">
                <a:latin typeface="MAC C Times" pitchFamily="18" charset="0"/>
              </a:rPr>
              <a:t>}e </a:t>
            </a:r>
            <a:r>
              <a:rPr lang="en-US" sz="1800" dirty="0" err="1" smtClean="0">
                <a:latin typeface="MAC C Times" pitchFamily="18" charset="0"/>
              </a:rPr>
              <a:t>vidime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deka</a:t>
            </a:r>
            <a:r>
              <a:rPr lang="en-US" sz="1800" dirty="0" smtClean="0">
                <a:latin typeface="MAC C Times" pitchFamily="18" charset="0"/>
              </a:rPr>
              <a:t> op{</a:t>
            </a:r>
            <a:r>
              <a:rPr lang="en-US" sz="1800" dirty="0" err="1" smtClean="0">
                <a:latin typeface="MAC C Times" pitchFamily="18" charset="0"/>
              </a:rPr>
              <a:t>tiot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izraz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koj</a:t>
            </a:r>
            <a:r>
              <a:rPr lang="en-US" sz="1800" dirty="0" smtClean="0">
                <a:latin typeface="MAC C Times" pitchFamily="18" charset="0"/>
              </a:rPr>
              <a:t> be{e </a:t>
            </a:r>
            <a:r>
              <a:rPr lang="en-US" sz="1800" dirty="0" err="1" smtClean="0">
                <a:latin typeface="MAC C Times" pitchFamily="18" charset="0"/>
              </a:rPr>
              <a:t>daden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slednata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sz="1800" dirty="0" err="1" smtClean="0">
                <a:latin typeface="MAC C Times" pitchFamily="18" charset="0"/>
              </a:rPr>
              <a:t>matemati~ka</a:t>
            </a:r>
            <a:r>
              <a:rPr lang="en-US" sz="1800" dirty="0" smtClean="0">
                <a:latin typeface="MAC C Times" pitchFamily="18" charset="0"/>
              </a:rPr>
              <a:t> forma, </a:t>
            </a:r>
          </a:p>
          <a:p>
            <a:pPr algn="just"/>
            <a:endParaRPr lang="en-US" sz="1800" dirty="0" smtClean="0">
              <a:latin typeface="MAC C Times" pitchFamily="18" charset="0"/>
            </a:endParaRPr>
          </a:p>
          <a:p>
            <a:pPr algn="just"/>
            <a:endParaRPr lang="mk-MK" sz="2000" dirty="0"/>
          </a:p>
        </p:txBody>
      </p:sp>
      <p:sp>
        <p:nvSpPr>
          <p:cNvPr id="6" name="Rectangle 5"/>
          <p:cNvSpPr/>
          <p:nvPr/>
        </p:nvSpPr>
        <p:spPr>
          <a:xfrm>
            <a:off x="1119984" y="2385948"/>
            <a:ext cx="51435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MAC C Times" pitchFamily="18" charset="0"/>
              </a:rPr>
              <a:t>mo`e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da</a:t>
            </a:r>
            <a:r>
              <a:rPr lang="en-US" sz="2000" dirty="0" smtClean="0">
                <a:latin typeface="MAC C Times" pitchFamily="18" charset="0"/>
              </a:rPr>
              <a:t> se </a:t>
            </a:r>
            <a:r>
              <a:rPr lang="en-US" sz="2000" dirty="0" err="1" smtClean="0">
                <a:latin typeface="MAC C Times" pitchFamily="18" charset="0"/>
              </a:rPr>
              <a:t>pretstavi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vo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sledniot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oblik</a:t>
            </a:r>
            <a:endParaRPr lang="mk-MK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77108" y="2857496"/>
            <a:ext cx="81916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pH = </a:t>
            </a:r>
            <a:r>
              <a:rPr lang="en-US" sz="2200" dirty="0" err="1" smtClean="0"/>
              <a:t>pKa</a:t>
            </a:r>
            <a:r>
              <a:rPr lang="en-US" sz="2200" dirty="0" smtClean="0"/>
              <a:t> + log[ c</a:t>
            </a:r>
            <a:r>
              <a:rPr lang="en-US" sz="2200" baseline="-25000" dirty="0" smtClean="0"/>
              <a:t>o</a:t>
            </a:r>
            <a:r>
              <a:rPr lang="en-US" sz="2200" dirty="0" smtClean="0"/>
              <a:t>(</a:t>
            </a:r>
            <a:r>
              <a:rPr lang="en-US" sz="2200" dirty="0" err="1" smtClean="0">
                <a:latin typeface="MAC C Times" pitchFamily="18" charset="0"/>
                <a:cs typeface="Raavi" pitchFamily="2"/>
              </a:rPr>
              <a:t>solta</a:t>
            </a:r>
            <a:r>
              <a:rPr lang="en-US" sz="2200" dirty="0" smtClean="0"/>
              <a:t> CH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COONa)/c</a:t>
            </a:r>
            <a:r>
              <a:rPr lang="en-US" sz="2200" baseline="-25000" dirty="0" smtClean="0"/>
              <a:t>o </a:t>
            </a:r>
            <a:r>
              <a:rPr lang="en-US" sz="2200" dirty="0" smtClean="0"/>
              <a:t>(</a:t>
            </a:r>
            <a:r>
              <a:rPr lang="en-US" sz="2200" dirty="0" err="1" smtClean="0">
                <a:latin typeface="MAC C Times" pitchFamily="18" charset="0"/>
              </a:rPr>
              <a:t>kiselinata</a:t>
            </a:r>
            <a:r>
              <a:rPr lang="en-US" sz="2200" dirty="0" smtClean="0"/>
              <a:t> CH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COOH)]</a:t>
            </a:r>
            <a:endParaRPr lang="mk-MK" sz="2200" dirty="0"/>
          </a:p>
        </p:txBody>
      </p:sp>
      <p:sp>
        <p:nvSpPr>
          <p:cNvPr id="8" name="Rectangle 7"/>
          <p:cNvSpPr/>
          <p:nvPr/>
        </p:nvSpPr>
        <p:spPr>
          <a:xfrm>
            <a:off x="977108" y="4643446"/>
            <a:ext cx="792961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MAC C Times" pitchFamily="18" charset="0"/>
              </a:rPr>
              <a:t>Analognite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oblici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gorniot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izraz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za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presmetuvawe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smtClean="0">
                <a:latin typeface="+mj-lt"/>
              </a:rPr>
              <a:t>pH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va`at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za</a:t>
            </a:r>
            <a:r>
              <a:rPr lang="en-US" sz="2000" dirty="0" smtClean="0">
                <a:latin typeface="MAC C Times" pitchFamily="18" charset="0"/>
              </a:rPr>
              <a:t> site </a:t>
            </a:r>
            <a:r>
              <a:rPr lang="en-US" sz="2000" dirty="0" err="1" smtClean="0">
                <a:latin typeface="MAC C Times" pitchFamily="18" charset="0"/>
              </a:rPr>
              <a:t>puferi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sostaveni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od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slabi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kiselini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i</a:t>
            </a:r>
            <a:r>
              <a:rPr lang="en-US" sz="2000" dirty="0" smtClean="0">
                <a:latin typeface="MAC C Times" pitchFamily="18" charset="0"/>
              </a:rPr>
              <a:t> soli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tie </a:t>
            </a:r>
            <a:r>
              <a:rPr lang="en-US" sz="2000" dirty="0" err="1" smtClean="0">
                <a:latin typeface="MAC C Times" pitchFamily="18" charset="0"/>
              </a:rPr>
              <a:t>slabi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kiselini</a:t>
            </a:r>
            <a:r>
              <a:rPr lang="en-US" sz="2000" dirty="0" smtClean="0">
                <a:latin typeface="MAC C Times" pitchFamily="18" charset="0"/>
              </a:rPr>
              <a:t>.</a:t>
            </a:r>
          </a:p>
          <a:p>
            <a:r>
              <a:rPr lang="en-US" sz="2000" dirty="0" smtClean="0">
                <a:latin typeface="MAC C Times" pitchFamily="18" charset="0"/>
              </a:rPr>
              <a:t>(</a:t>
            </a:r>
            <a:r>
              <a:rPr lang="en-US" sz="1800" i="1" dirty="0" err="1" smtClean="0">
                <a:latin typeface="MAC C Times" pitchFamily="18" charset="0"/>
              </a:rPr>
              <a:t>predvidi</a:t>
            </a:r>
            <a:r>
              <a:rPr lang="en-US" sz="1800" i="1" dirty="0" smtClean="0">
                <a:latin typeface="MAC C Times" pitchFamily="18" charset="0"/>
              </a:rPr>
              <a:t> </a:t>
            </a:r>
            <a:r>
              <a:rPr lang="en-US" sz="1800" i="1" dirty="0" err="1" smtClean="0">
                <a:latin typeface="MAC C Times" pitchFamily="18" charset="0"/>
              </a:rPr>
              <a:t>kakov</a:t>
            </a:r>
            <a:r>
              <a:rPr lang="en-US" sz="1800" i="1" dirty="0" smtClean="0">
                <a:latin typeface="MAC C Times" pitchFamily="18" charset="0"/>
              </a:rPr>
              <a:t> }e bide </a:t>
            </a:r>
            <a:r>
              <a:rPr lang="en-US" sz="1800" i="1" dirty="0" err="1" smtClean="0">
                <a:latin typeface="MAC C Times" pitchFamily="18" charset="0"/>
              </a:rPr>
              <a:t>izrazot</a:t>
            </a:r>
            <a:r>
              <a:rPr lang="en-US" sz="1800" i="1" dirty="0" smtClean="0">
                <a:latin typeface="MAC C Times" pitchFamily="18" charset="0"/>
              </a:rPr>
              <a:t> </a:t>
            </a:r>
            <a:r>
              <a:rPr lang="en-US" sz="1800" i="1" dirty="0" err="1" smtClean="0">
                <a:latin typeface="MAC C Times" pitchFamily="18" charset="0"/>
              </a:rPr>
              <a:t>za</a:t>
            </a:r>
            <a:r>
              <a:rPr lang="en-US" sz="1800" i="1" dirty="0" smtClean="0">
                <a:latin typeface="MAC C Times" pitchFamily="18" charset="0"/>
              </a:rPr>
              <a:t> </a:t>
            </a:r>
            <a:r>
              <a:rPr lang="en-US" sz="1800" i="1" dirty="0" smtClean="0">
                <a:latin typeface="+mj-lt"/>
              </a:rPr>
              <a:t>pH</a:t>
            </a:r>
            <a:r>
              <a:rPr lang="en-US" sz="1800" i="1" dirty="0" smtClean="0">
                <a:latin typeface="MAC C Times" pitchFamily="18" charset="0"/>
              </a:rPr>
              <a:t>, </a:t>
            </a:r>
            <a:r>
              <a:rPr lang="en-US" sz="1800" i="1" dirty="0" err="1" smtClean="0">
                <a:latin typeface="MAC C Times" pitchFamily="18" charset="0"/>
              </a:rPr>
              <a:t>na</a:t>
            </a:r>
            <a:r>
              <a:rPr lang="en-US" sz="1800" i="1" dirty="0" smtClean="0">
                <a:latin typeface="MAC C Times" pitchFamily="18" charset="0"/>
              </a:rPr>
              <a:t> primer, </a:t>
            </a:r>
            <a:r>
              <a:rPr lang="en-US" sz="1800" i="1" dirty="0" err="1" smtClean="0">
                <a:latin typeface="MAC C Times" pitchFamily="18" charset="0"/>
              </a:rPr>
              <a:t>za</a:t>
            </a:r>
            <a:r>
              <a:rPr lang="en-US" sz="1800" i="1" dirty="0" smtClean="0">
                <a:latin typeface="MAC C Times" pitchFamily="18" charset="0"/>
              </a:rPr>
              <a:t> </a:t>
            </a:r>
            <a:r>
              <a:rPr lang="en-US" sz="1800" i="1" dirty="0" err="1" smtClean="0">
                <a:latin typeface="MAC C Times" pitchFamily="18" charset="0"/>
              </a:rPr>
              <a:t>pufer</a:t>
            </a:r>
            <a:r>
              <a:rPr lang="en-US" sz="1800" i="1" dirty="0" smtClean="0">
                <a:latin typeface="MAC C Times" pitchFamily="18" charset="0"/>
              </a:rPr>
              <a:t> </a:t>
            </a:r>
            <a:r>
              <a:rPr lang="en-US" sz="1800" i="1" dirty="0" err="1" smtClean="0">
                <a:latin typeface="MAC C Times" pitchFamily="18" charset="0"/>
              </a:rPr>
              <a:t>sostaven</a:t>
            </a:r>
            <a:r>
              <a:rPr lang="en-US" sz="1800" i="1" dirty="0" smtClean="0">
                <a:latin typeface="MAC C Times" pitchFamily="18" charset="0"/>
              </a:rPr>
              <a:t> </a:t>
            </a:r>
            <a:r>
              <a:rPr lang="en-US" sz="1800" i="1" dirty="0" err="1" smtClean="0">
                <a:latin typeface="MAC C Times" pitchFamily="18" charset="0"/>
              </a:rPr>
              <a:t>od</a:t>
            </a:r>
            <a:endParaRPr lang="en-US" sz="1800" i="1" dirty="0" smtClean="0">
              <a:latin typeface="MAC C Times" pitchFamily="18" charset="0"/>
            </a:endParaRPr>
          </a:p>
          <a:p>
            <a:r>
              <a:rPr lang="en-US" sz="1800" i="1" dirty="0" smtClean="0">
                <a:latin typeface="+mj-lt"/>
              </a:rPr>
              <a:t>HCN</a:t>
            </a:r>
            <a:r>
              <a:rPr lang="en-US" sz="1800" i="1" dirty="0" smtClean="0">
                <a:latin typeface="MAC C Times" pitchFamily="18" charset="0"/>
              </a:rPr>
              <a:t> (</a:t>
            </a:r>
            <a:r>
              <a:rPr lang="en-US" sz="1800" i="1" dirty="0" err="1" smtClean="0">
                <a:latin typeface="MAC C Times" pitchFamily="18" charset="0"/>
              </a:rPr>
              <a:t>slaba</a:t>
            </a:r>
            <a:r>
              <a:rPr lang="en-US" sz="1800" i="1" dirty="0" smtClean="0">
                <a:latin typeface="MAC C Times" pitchFamily="18" charset="0"/>
              </a:rPr>
              <a:t> </a:t>
            </a:r>
            <a:r>
              <a:rPr lang="en-US" sz="1800" i="1" dirty="0" err="1" smtClean="0">
                <a:latin typeface="MAC C Times" pitchFamily="18" charset="0"/>
              </a:rPr>
              <a:t>kiselina</a:t>
            </a:r>
            <a:r>
              <a:rPr lang="en-US" sz="1800" i="1" dirty="0" smtClean="0">
                <a:latin typeface="MAC C Times" pitchFamily="18" charset="0"/>
              </a:rPr>
              <a:t>, </a:t>
            </a:r>
            <a:r>
              <a:rPr lang="en-US" sz="1800" i="1" dirty="0" err="1" smtClean="0">
                <a:latin typeface="MAC C Times" pitchFamily="18" charset="0"/>
              </a:rPr>
              <a:t>cijanidna</a:t>
            </a:r>
            <a:r>
              <a:rPr lang="en-US" sz="1800" i="1" dirty="0" smtClean="0">
                <a:latin typeface="MAC C Times" pitchFamily="18" charset="0"/>
              </a:rPr>
              <a:t>) </a:t>
            </a:r>
            <a:r>
              <a:rPr lang="en-US" sz="1800" i="1" dirty="0" err="1" smtClean="0">
                <a:latin typeface="MAC C Times" pitchFamily="18" charset="0"/>
              </a:rPr>
              <a:t>i</a:t>
            </a:r>
            <a:r>
              <a:rPr lang="en-US" sz="1800" i="1" dirty="0" smtClean="0">
                <a:latin typeface="MAC C Times" pitchFamily="18" charset="0"/>
              </a:rPr>
              <a:t> </a:t>
            </a:r>
            <a:r>
              <a:rPr lang="en-US" sz="1800" i="1" dirty="0" err="1" smtClean="0">
                <a:latin typeface="+mn-lt"/>
              </a:rPr>
              <a:t>NaCN</a:t>
            </a:r>
            <a:r>
              <a:rPr lang="en-US" sz="1800" i="1" dirty="0" smtClean="0">
                <a:latin typeface="MAC C Times" pitchFamily="18" charset="0"/>
              </a:rPr>
              <a:t> (</a:t>
            </a:r>
            <a:r>
              <a:rPr lang="en-US" sz="1800" i="1" dirty="0" err="1" smtClean="0">
                <a:latin typeface="MAC C Times" pitchFamily="18" charset="0"/>
              </a:rPr>
              <a:t>natrium</a:t>
            </a:r>
            <a:r>
              <a:rPr lang="en-US" sz="1800" i="1" dirty="0" smtClean="0">
                <a:latin typeface="MAC C Times" pitchFamily="18" charset="0"/>
              </a:rPr>
              <a:t> </a:t>
            </a:r>
            <a:r>
              <a:rPr lang="en-US" sz="1800" i="1" dirty="0" err="1" smtClean="0">
                <a:latin typeface="MAC C Times" pitchFamily="18" charset="0"/>
              </a:rPr>
              <a:t>cijanid</a:t>
            </a:r>
            <a:r>
              <a:rPr lang="en-US" sz="1800" i="1" dirty="0" smtClean="0">
                <a:latin typeface="MAC C Times" pitchFamily="18" charset="0"/>
              </a:rPr>
              <a:t>), </a:t>
            </a:r>
            <a:r>
              <a:rPr lang="en-US" sz="1800" i="1" dirty="0" err="1" smtClean="0">
                <a:latin typeface="MAC C Times" pitchFamily="18" charset="0"/>
              </a:rPr>
              <a:t>na</a:t>
            </a:r>
            <a:r>
              <a:rPr lang="en-US" sz="1800" i="1" dirty="0" smtClean="0">
                <a:latin typeface="MAC C Times" pitchFamily="18" charset="0"/>
              </a:rPr>
              <a:t> primer.   </a:t>
            </a:r>
            <a:endParaRPr lang="mk-MK" sz="1800" i="1" dirty="0"/>
          </a:p>
        </p:txBody>
      </p:sp>
      <p:sp>
        <p:nvSpPr>
          <p:cNvPr id="9" name="Rectangle 8"/>
          <p:cNvSpPr/>
          <p:nvPr/>
        </p:nvSpPr>
        <p:spPr>
          <a:xfrm>
            <a:off x="1071538" y="3286124"/>
            <a:ext cx="792961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MAC C Times" pitchFamily="18" charset="0"/>
              </a:rPr>
              <a:t>Vo </a:t>
            </a:r>
            <a:r>
              <a:rPr lang="en-US" sz="2000" dirty="0" err="1" smtClean="0">
                <a:latin typeface="MAC C Times" pitchFamily="18" charset="0"/>
              </a:rPr>
              <a:t>ovoj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izraz</a:t>
            </a:r>
            <a:r>
              <a:rPr lang="en-US" sz="2000" dirty="0" smtClean="0">
                <a:latin typeface="MAC C Times" pitchFamily="18" charset="0"/>
              </a:rPr>
              <a:t>, </a:t>
            </a:r>
            <a:r>
              <a:rPr lang="en-US" sz="2000" dirty="0" err="1" smtClean="0">
                <a:latin typeface="+mj-lt"/>
              </a:rPr>
              <a:t>pKa</a:t>
            </a:r>
            <a:r>
              <a:rPr lang="en-US" sz="2000" dirty="0" smtClean="0">
                <a:latin typeface="+mj-lt"/>
              </a:rPr>
              <a:t> = -log(Ka)</a:t>
            </a:r>
            <a:r>
              <a:rPr lang="en-US" sz="2000" dirty="0" smtClean="0">
                <a:latin typeface="MAC C Times" pitchFamily="18" charset="0"/>
              </a:rPr>
              <a:t>, a </a:t>
            </a:r>
            <a:r>
              <a:rPr lang="en-US" sz="2000" dirty="0" smtClean="0">
                <a:latin typeface="+mj-lt"/>
              </a:rPr>
              <a:t>Ka</a:t>
            </a:r>
            <a:r>
              <a:rPr lang="en-US" sz="2000" dirty="0" smtClean="0">
                <a:latin typeface="MAC C Times" pitchFamily="18" charset="0"/>
              </a:rPr>
              <a:t> e </a:t>
            </a:r>
            <a:r>
              <a:rPr lang="en-US" sz="2000" dirty="0" err="1" smtClean="0">
                <a:latin typeface="MAC C Times" pitchFamily="18" charset="0"/>
              </a:rPr>
              <a:t>konstantata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na</a:t>
            </a:r>
            <a:r>
              <a:rPr lang="en-US" sz="2000" dirty="0" smtClean="0">
                <a:latin typeface="MAC C Times" pitchFamily="18" charset="0"/>
              </a:rPr>
              <a:t> </a:t>
            </a:r>
            <a:r>
              <a:rPr lang="en-US" sz="2000" dirty="0" err="1" smtClean="0">
                <a:latin typeface="MAC C Times" pitchFamily="18" charset="0"/>
              </a:rPr>
              <a:t>disocijacija</a:t>
            </a:r>
            <a:endParaRPr lang="en-US" sz="2000" dirty="0" smtClean="0">
              <a:latin typeface="MAC C Times" pitchFamily="18" charset="0"/>
            </a:endParaRPr>
          </a:p>
          <a:p>
            <a:r>
              <a:rPr lang="en-US" sz="2000" i="1" dirty="0" err="1" smtClean="0">
                <a:latin typeface="MAC C Times" pitchFamily="18" charset="0"/>
              </a:rPr>
              <a:t>na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ocetnata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kiselina</a:t>
            </a:r>
            <a:r>
              <a:rPr lang="en-US" sz="2000" i="1" dirty="0" smtClean="0">
                <a:latin typeface="MAC C Times" pitchFamily="18" charset="0"/>
              </a:rPr>
              <a:t> (</a:t>
            </a:r>
            <a:r>
              <a:rPr lang="en-US" sz="2000" i="1" dirty="0" err="1" smtClean="0">
                <a:latin typeface="MAC C Times" pitchFamily="18" charset="0"/>
              </a:rPr>
              <a:t>taa</a:t>
            </a:r>
            <a:r>
              <a:rPr lang="en-US" sz="2000" i="1" dirty="0" smtClean="0">
                <a:latin typeface="MAC C Times" pitchFamily="18" charset="0"/>
              </a:rPr>
              <a:t> }e </a:t>
            </a:r>
            <a:r>
              <a:rPr lang="en-US" sz="2000" i="1" dirty="0" err="1" smtClean="0">
                <a:latin typeface="MAC C Times" pitchFamily="18" charset="0"/>
              </a:rPr>
              <a:t>ja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znaeme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od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literatura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sz="2000" i="1" dirty="0" err="1" smtClean="0">
                <a:latin typeface="MAC C Times" pitchFamily="18" charset="0"/>
              </a:rPr>
              <a:t>i</a:t>
            </a:r>
            <a:r>
              <a:rPr lang="en-US" sz="2000" i="1" dirty="0" smtClean="0">
                <a:latin typeface="MAC C Times" pitchFamily="18" charset="0"/>
              </a:rPr>
              <a:t> }e </a:t>
            </a:r>
            <a:r>
              <a:rPr lang="en-US" sz="2000" i="1" dirty="0" err="1" smtClean="0">
                <a:latin typeface="MAC C Times" pitchFamily="18" charset="0"/>
              </a:rPr>
              <a:t>ni</a:t>
            </a:r>
            <a:r>
              <a:rPr lang="en-US" sz="2000" i="1" dirty="0" smtClean="0">
                <a:latin typeface="MAC C Times" pitchFamily="18" charset="0"/>
              </a:rPr>
              <a:t> bide </a:t>
            </a:r>
            <a:r>
              <a:rPr lang="en-US" sz="2000" i="1" dirty="0" err="1" smtClean="0">
                <a:latin typeface="MAC C Times" pitchFamily="18" charset="0"/>
              </a:rPr>
              <a:t>dadena</a:t>
            </a:r>
            <a:r>
              <a:rPr lang="en-US" sz="2000" i="1" dirty="0" smtClean="0">
                <a:latin typeface="MAC C Times" pitchFamily="18" charset="0"/>
              </a:rPr>
              <a:t>), </a:t>
            </a:r>
            <a:r>
              <a:rPr lang="en-US" sz="2000" i="1" dirty="0" err="1" smtClean="0">
                <a:latin typeface="MAC C Times" pitchFamily="18" charset="0"/>
              </a:rPr>
              <a:t>dodeka</a:t>
            </a:r>
            <a:r>
              <a:rPr lang="en-US" sz="2000" i="1" dirty="0" smtClean="0">
                <a:latin typeface="MAC C Times" pitchFamily="18" charset="0"/>
              </a:rPr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o</a:t>
            </a:r>
            <a:r>
              <a:rPr lang="en-US" sz="1800" dirty="0" smtClean="0"/>
              <a:t>(</a:t>
            </a:r>
            <a:r>
              <a:rPr lang="en-US" sz="1800" dirty="0" err="1" smtClean="0">
                <a:latin typeface="MAC C Times" pitchFamily="18" charset="0"/>
                <a:cs typeface="Raavi" pitchFamily="2"/>
              </a:rPr>
              <a:t>solta</a:t>
            </a:r>
            <a:r>
              <a:rPr lang="en-US" sz="1800" dirty="0" smtClean="0"/>
              <a:t> CH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COONa) </a:t>
            </a:r>
            <a:r>
              <a:rPr lang="en-US" sz="1800" dirty="0" err="1" smtClean="0">
                <a:latin typeface="MAC C Times" pitchFamily="18" charset="0"/>
              </a:rPr>
              <a:t>i</a:t>
            </a:r>
            <a:r>
              <a:rPr lang="en-US" sz="1800" dirty="0" smtClean="0">
                <a:latin typeface="MAC C Times" pitchFamily="18" charset="0"/>
              </a:rPr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o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(</a:t>
            </a:r>
            <a:r>
              <a:rPr lang="en-US" sz="1800" dirty="0" err="1" smtClean="0">
                <a:latin typeface="MAC C Times" pitchFamily="18" charset="0"/>
              </a:rPr>
              <a:t>kiselinata</a:t>
            </a:r>
            <a:r>
              <a:rPr lang="en-US" sz="1800" dirty="0" smtClean="0"/>
              <a:t> CH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COOH)</a:t>
            </a:r>
            <a:endParaRPr lang="mk-MK" sz="1800" dirty="0" smtClean="0"/>
          </a:p>
          <a:p>
            <a:r>
              <a:rPr lang="en-US" sz="1800" i="1" dirty="0" smtClean="0">
                <a:latin typeface="MAC C Times" pitchFamily="18" charset="0"/>
              </a:rPr>
              <a:t>se </a:t>
            </a:r>
            <a:r>
              <a:rPr lang="en-US" sz="1800" i="1" dirty="0" err="1" smtClean="0">
                <a:latin typeface="MAC C Times" pitchFamily="18" charset="0"/>
              </a:rPr>
              <a:t>po~etnite</a:t>
            </a:r>
            <a:r>
              <a:rPr lang="en-US" sz="1800" i="1" dirty="0" smtClean="0">
                <a:latin typeface="MAC C Times" pitchFamily="18" charset="0"/>
              </a:rPr>
              <a:t> </a:t>
            </a:r>
            <a:r>
              <a:rPr lang="en-US" sz="1800" i="1" dirty="0" err="1" smtClean="0">
                <a:latin typeface="MAC C Times" pitchFamily="18" charset="0"/>
              </a:rPr>
              <a:t>koncentracii</a:t>
            </a:r>
            <a:r>
              <a:rPr lang="en-US" sz="1800" i="1" dirty="0" smtClean="0">
                <a:latin typeface="MAC C Times" pitchFamily="18" charset="0"/>
              </a:rPr>
              <a:t> </a:t>
            </a:r>
            <a:r>
              <a:rPr lang="en-US" sz="1800" i="1" dirty="0" err="1" smtClean="0">
                <a:latin typeface="MAC C Times" pitchFamily="18" charset="0"/>
              </a:rPr>
              <a:t>na</a:t>
            </a:r>
            <a:r>
              <a:rPr lang="en-US" sz="1800" i="1" dirty="0" smtClean="0">
                <a:latin typeface="MAC C Times" pitchFamily="18" charset="0"/>
              </a:rPr>
              <a:t> </a:t>
            </a:r>
            <a:r>
              <a:rPr lang="en-US" sz="1800" i="1" dirty="0" err="1" smtClean="0">
                <a:latin typeface="MAC C Times" pitchFamily="18" charset="0"/>
              </a:rPr>
              <a:t>solta</a:t>
            </a:r>
            <a:r>
              <a:rPr lang="en-US" sz="1800" i="1" dirty="0" smtClean="0">
                <a:latin typeface="MAC C Times" pitchFamily="18" charset="0"/>
              </a:rPr>
              <a:t> </a:t>
            </a:r>
            <a:r>
              <a:rPr lang="en-US" sz="1800" i="1" dirty="0" err="1" smtClean="0">
                <a:latin typeface="MAC C Times" pitchFamily="18" charset="0"/>
              </a:rPr>
              <a:t>i</a:t>
            </a:r>
            <a:r>
              <a:rPr lang="en-US" sz="1800" i="1" dirty="0" smtClean="0">
                <a:latin typeface="MAC C Times" pitchFamily="18" charset="0"/>
              </a:rPr>
              <a:t> </a:t>
            </a:r>
            <a:r>
              <a:rPr lang="en-US" sz="1800" i="1" dirty="0" err="1" smtClean="0">
                <a:latin typeface="MAC C Times" pitchFamily="18" charset="0"/>
              </a:rPr>
              <a:t>kiselinata</a:t>
            </a:r>
            <a:r>
              <a:rPr lang="en-US" sz="1800" i="1" dirty="0" smtClean="0">
                <a:latin typeface="MAC C Times" pitchFamily="18" charset="0"/>
              </a:rPr>
              <a:t>. </a:t>
            </a:r>
            <a:endParaRPr lang="mk-MK" sz="18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799</TotalTime>
  <Words>3242</Words>
  <Application>Microsoft PowerPoint</Application>
  <PresentationFormat>On-screen Show (4:3)</PresentationFormat>
  <Paragraphs>255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Notebook</vt:lpstr>
      <vt:lpstr>Puferi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Promeni na pH vo rastvor sostaven od 1 mol/L ocetna kiselina i 1 mol/L natrium acetat so dodavawe na H+ ili OH-</vt:lpstr>
      <vt:lpstr>Slide 13</vt:lpstr>
      <vt:lpstr>Po analogija na prethodniot primer, mo`e da se objasnat i situacii koga vo rastvor na kiselinski pufer se dodava jaka baza (NaOH), na primer. Toga{ protonite (H+ jonite)  {to gi ima prisutni od disocijacijata na ocetnata kiselina, }e reagiraat so OH- jonite od jakata baza, i }e gi neutraliziraat gradej}i voda so niv.   -Sli~na logika mo`e da se primeni i kaj baznite puferi (kaj amonija~en pufer, obidete se da objasnite kako bi odel mehanizmot na prezervacija na pH, koga tamu bi dodale mala koli~ina od jaka kiselina ili jaka baza). Ako imame amonija~en pufer, sostaven od NH4OH i NH4Cl, toga{ vo ramnote`a vo voden rastvor }e gi imame slednite formi:  </vt:lpstr>
      <vt:lpstr>Slide 15</vt:lpstr>
      <vt:lpstr>Slide 16</vt:lpstr>
      <vt:lpstr>Slide 17</vt:lpstr>
      <vt:lpstr>Kapacitet na puferite  Pod poimot kapacitet na puferite se podrazbira kolkavo koli~estvo na kiselina ili baza puferot mo`e da neutralizira, a pritoa pH na rastvorot da ne se promeni za pove}e od edna pH edinica. Obi~no, za da imame pogolem kapacitet na eden pufer, treba da imame pogolemi koncentracii od konstituentite na soodvetniot pufer.  Najgolem puferski kapacitet se postignuva koga puferot e napraven taka da negovata pH vrednost korespondira so negovata pKa ili pKb vrednost (a toa zna~i, kiselinata i solta, ili bazata i solta da bidat vo ekvimolarni koncentracii, vidi gi izrazite podolu). Vo takov slu~aj  postoi najgolema sposobnost za neutralizacija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Acid Base Titrations</dc:subject>
  <dc:creator>mike daniel</dc:creator>
  <cp:lastModifiedBy>Bobi</cp:lastModifiedBy>
  <cp:revision>77</cp:revision>
  <dcterms:created xsi:type="dcterms:W3CDTF">1601-01-01T00:00:00Z</dcterms:created>
  <dcterms:modified xsi:type="dcterms:W3CDTF">2009-09-23T07:35:42Z</dcterms:modified>
</cp:coreProperties>
</file>